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5" r:id="rId4"/>
    <p:sldId id="286" r:id="rId5"/>
    <p:sldId id="287" r:id="rId6"/>
    <p:sldId id="288" r:id="rId7"/>
    <p:sldId id="279" r:id="rId8"/>
    <p:sldId id="283" r:id="rId9"/>
    <p:sldId id="269" r:id="rId10"/>
    <p:sldId id="262" r:id="rId11"/>
    <p:sldId id="263" r:id="rId12"/>
    <p:sldId id="289" r:id="rId13"/>
    <p:sldId id="290" r:id="rId14"/>
    <p:sldId id="275" r:id="rId15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0CBC7-A80F-834D-ADD9-335B9F10986D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98F1E-CA51-A046-82D6-BEA6D199A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8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98F1E-CA51-A046-82D6-BEA6D199AC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51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98F1E-CA51-A046-82D6-BEA6D199AC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54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6430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 Dr </a:t>
            </a:r>
            <a:r>
              <a:rPr lang="en-US" sz="2400" dirty="0" err="1" smtClean="0">
                <a:solidFill>
                  <a:srgbClr val="002060"/>
                </a:solidFill>
              </a:rPr>
              <a:t>Anie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Attan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26 April 2017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Language Academy UTMJB</a:t>
            </a:r>
            <a:endParaRPr lang="ms-MY" sz="24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512167"/>
          </a:xfrm>
        </p:spPr>
        <p:txBody>
          <a:bodyPr/>
          <a:lstStyle/>
          <a:p>
            <a:r>
              <a:rPr lang="en-US" dirty="0" smtClean="0"/>
              <a:t>WRITING TEST ITEMS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1440160"/>
          </a:xfrm>
        </p:spPr>
        <p:txBody>
          <a:bodyPr>
            <a:normAutofit/>
          </a:bodyPr>
          <a:lstStyle/>
          <a:p>
            <a:r>
              <a:rPr lang="ms-MY" dirty="0" smtClean="0"/>
              <a:t>HIGHER ORDER THINKING SKILLS (HOTS)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916832"/>
            <a:ext cx="7686700" cy="39410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ms-MY" dirty="0" smtClean="0"/>
              <a:t>Analysis</a:t>
            </a:r>
          </a:p>
          <a:p>
            <a:pPr marL="0" indent="0">
              <a:buNone/>
            </a:pPr>
            <a:r>
              <a:rPr lang="ms-MY" dirty="0"/>
              <a:t>	</a:t>
            </a:r>
            <a:r>
              <a:rPr lang="ms-MY" dirty="0" smtClean="0"/>
              <a:t>analyse, categorise, compare, contrast, 	examine, distinguish, infer, conclude, simplify</a:t>
            </a:r>
          </a:p>
          <a:p>
            <a:pPr marL="0" indent="0">
              <a:buNone/>
            </a:pPr>
            <a:r>
              <a:rPr lang="ms-MY" dirty="0" smtClean="0"/>
              <a:t>Synthesis</a:t>
            </a:r>
          </a:p>
          <a:p>
            <a:pPr marL="0" indent="0">
              <a:buNone/>
            </a:pPr>
            <a:r>
              <a:rPr lang="ms-MY" dirty="0"/>
              <a:t>	</a:t>
            </a:r>
            <a:r>
              <a:rPr lang="ms-MY" dirty="0" smtClean="0"/>
              <a:t>compose, summarise, predict, propose,   	solve, discuss, formulate, elaborate,</a:t>
            </a:r>
            <a:r>
              <a:rPr lang="ms-MY" dirty="0"/>
              <a:t> </a:t>
            </a:r>
            <a:r>
              <a:rPr lang="ms-MY" dirty="0" smtClean="0"/>
              <a:t>modify</a:t>
            </a:r>
          </a:p>
          <a:p>
            <a:pPr marL="0" indent="0">
              <a:buNone/>
            </a:pPr>
            <a:r>
              <a:rPr lang="ms-MY" dirty="0" smtClean="0"/>
              <a:t>Evaluation</a:t>
            </a:r>
          </a:p>
          <a:p>
            <a:pPr marL="0" indent="0">
              <a:buNone/>
            </a:pPr>
            <a:r>
              <a:rPr lang="ms-MY" dirty="0"/>
              <a:t>	</a:t>
            </a:r>
            <a:r>
              <a:rPr lang="ms-MY" dirty="0" smtClean="0"/>
              <a:t>evaluate, justify, appraise, assess, defend, 	explain, judge, criticise,</a:t>
            </a:r>
          </a:p>
          <a:p>
            <a:pPr lvl="2"/>
            <a:endParaRPr lang="ms-MY" dirty="0" smtClean="0"/>
          </a:p>
          <a:p>
            <a:pPr lvl="1"/>
            <a:endParaRPr lang="ms-MY" dirty="0"/>
          </a:p>
          <a:p>
            <a:pPr lvl="1"/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 CRITERIA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</a:p>
          <a:p>
            <a:r>
              <a:rPr lang="en-US" dirty="0" smtClean="0"/>
              <a:t>Language </a:t>
            </a:r>
          </a:p>
          <a:p>
            <a:r>
              <a:rPr lang="en-US" dirty="0" err="1" smtClean="0"/>
              <a:t>Organisation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ULAB 1122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Abilities tested</a:t>
            </a:r>
          </a:p>
          <a:p>
            <a:r>
              <a:rPr lang="en-US" dirty="0" smtClean="0"/>
              <a:t>Item type</a:t>
            </a:r>
          </a:p>
          <a:p>
            <a:r>
              <a:rPr lang="en-US" dirty="0" smtClean="0"/>
              <a:t>Number </a:t>
            </a:r>
            <a:r>
              <a:rPr lang="en-US" dirty="0" smtClean="0"/>
              <a:t>of items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0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ULAB 2122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Abilities tested</a:t>
            </a:r>
          </a:p>
          <a:p>
            <a:r>
              <a:rPr lang="en-US" dirty="0" smtClean="0"/>
              <a:t>Item type</a:t>
            </a:r>
          </a:p>
          <a:p>
            <a:r>
              <a:rPr lang="en-US" dirty="0" smtClean="0"/>
              <a:t>Number of items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577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472518" cy="5643602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Monotype Corsiva" pitchFamily="66" charset="0"/>
              </a:rPr>
              <a:t/>
            </a:r>
            <a:br>
              <a:rPr lang="en-US" sz="8800" dirty="0" smtClean="0">
                <a:latin typeface="Monotype Corsiva" pitchFamily="66" charset="0"/>
              </a:rPr>
            </a:br>
            <a:r>
              <a:rPr lang="en-US" sz="8800" dirty="0" smtClean="0">
                <a:latin typeface="Monotype Corsiva" pitchFamily="66" charset="0"/>
              </a:rPr>
              <a:t>Thank you</a:t>
            </a:r>
            <a:br>
              <a:rPr lang="en-US" sz="8800" dirty="0" smtClean="0">
                <a:latin typeface="Monotype Corsiva" pitchFamily="66" charset="0"/>
              </a:rPr>
            </a:br>
            <a:r>
              <a:rPr lang="en-US" sz="8800" dirty="0" smtClean="0">
                <a:latin typeface="Monotype Corsiva" pitchFamily="66" charset="0"/>
              </a:rPr>
              <a:t/>
            </a:r>
            <a:br>
              <a:rPr lang="en-US" sz="8800" dirty="0" smtClean="0">
                <a:latin typeface="Monotype Corsiva" pitchFamily="66" charset="0"/>
              </a:rPr>
            </a:br>
            <a:r>
              <a:rPr lang="en-US" sz="8800" dirty="0" smtClean="0">
                <a:latin typeface="Monotype Corsiva" pitchFamily="66" charset="0"/>
              </a:rPr>
              <a:t>                              </a:t>
            </a:r>
            <a:r>
              <a:rPr lang="en-US" sz="1200" dirty="0" err="1" smtClean="0">
                <a:latin typeface="Monotype Corsiva" pitchFamily="66" charset="0"/>
              </a:rPr>
              <a:t>Anie</a:t>
            </a:r>
            <a:r>
              <a:rPr lang="en-US" sz="1200" dirty="0" smtClean="0">
                <a:latin typeface="Monotype Corsiva" pitchFamily="66" charset="0"/>
              </a:rPr>
              <a:t> </a:t>
            </a:r>
            <a:r>
              <a:rPr lang="en-US" sz="1200" dirty="0" err="1" smtClean="0">
                <a:latin typeface="Monotype Corsiva" pitchFamily="66" charset="0"/>
              </a:rPr>
              <a:t>Attan</a:t>
            </a:r>
            <a:endParaRPr lang="ms-MY" sz="1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ability to be measured?</a:t>
            </a:r>
          </a:p>
          <a:p>
            <a:r>
              <a:rPr lang="en-US" dirty="0" smtClean="0"/>
              <a:t>How shall it be measured?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2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Abilities to be 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objectives of the Test Specifications of Paper/Skill to be measured.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60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ULAB 1122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Abilities to be tested/measured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1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ULAB 2122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Abilities to be tested/measured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91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shall it be measured?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objectives with required skills needed to </a:t>
            </a:r>
            <a:r>
              <a:rPr lang="en-US" dirty="0" err="1" smtClean="0"/>
              <a:t>fulfil</a:t>
            </a:r>
            <a:r>
              <a:rPr lang="en-US" dirty="0" smtClean="0"/>
              <a:t>/answer tasks/questions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57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89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T/F</a:t>
            </a:r>
          </a:p>
          <a:p>
            <a:pPr lvl="1"/>
            <a:r>
              <a:rPr lang="en-US" dirty="0" smtClean="0"/>
              <a:t>Multiple choice questions</a:t>
            </a:r>
          </a:p>
          <a:p>
            <a:pPr lvl="1"/>
            <a:r>
              <a:rPr lang="en-US" dirty="0" smtClean="0"/>
              <a:t>Short answer questions</a:t>
            </a:r>
          </a:p>
          <a:p>
            <a:pPr lvl="1"/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Fill-in-blank</a:t>
            </a:r>
          </a:p>
          <a:p>
            <a:pPr lvl="1"/>
            <a:r>
              <a:rPr lang="en-US" dirty="0" smtClean="0"/>
              <a:t>Sentence completion</a:t>
            </a:r>
          </a:p>
          <a:p>
            <a:pPr lvl="1"/>
            <a:r>
              <a:rPr lang="en-US" dirty="0" smtClean="0"/>
              <a:t>Open ended</a:t>
            </a:r>
          </a:p>
          <a:p>
            <a:pPr lvl="1"/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Cloze</a:t>
            </a:r>
          </a:p>
          <a:p>
            <a:pPr lvl="1"/>
            <a:r>
              <a:rPr lang="en-US" dirty="0" smtClean="0"/>
              <a:t>Chart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LOWER ORDER THINKING SKILLS QUESTIONS (LOTS)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ms-MY" dirty="0"/>
              <a:t>	</a:t>
            </a:r>
            <a:r>
              <a:rPr lang="ms-MY" dirty="0" smtClean="0"/>
              <a:t>- Knowledge</a:t>
            </a:r>
          </a:p>
          <a:p>
            <a:pPr marL="457200" lvl="1" indent="0">
              <a:buNone/>
            </a:pPr>
            <a:r>
              <a:rPr lang="ms-MY" dirty="0"/>
              <a:t>	</a:t>
            </a:r>
            <a:r>
              <a:rPr lang="ms-MY" dirty="0" smtClean="0"/>
              <a:t>	listing , matching, recalling, naming</a:t>
            </a:r>
          </a:p>
          <a:p>
            <a:pPr marL="457200" lvl="1" indent="0">
              <a:buNone/>
            </a:pPr>
            <a:r>
              <a:rPr lang="ms-MY" dirty="0" smtClean="0"/>
              <a:t>        	 transferring, selecting, </a:t>
            </a:r>
          </a:p>
          <a:p>
            <a:pPr marL="457200" lvl="1" indent="0">
              <a:buNone/>
            </a:pPr>
            <a:r>
              <a:rPr lang="ms-MY" dirty="0"/>
              <a:t> </a:t>
            </a:r>
            <a:r>
              <a:rPr lang="ms-MY" dirty="0" smtClean="0"/>
              <a:t>    - Comprehension</a:t>
            </a:r>
          </a:p>
          <a:p>
            <a:pPr marL="457200" lvl="1" indent="0">
              <a:buNone/>
            </a:pPr>
            <a:r>
              <a:rPr lang="ms-MY" dirty="0"/>
              <a:t>	</a:t>
            </a:r>
            <a:r>
              <a:rPr lang="ms-MY" dirty="0" smtClean="0"/>
              <a:t>	comparing, contrasting, demonstrating,      	            interpreting, explaining, exemplifying, 	</a:t>
            </a:r>
            <a:r>
              <a:rPr lang="ms-MY" dirty="0"/>
              <a:t> </a:t>
            </a:r>
            <a:r>
              <a:rPr lang="ms-MY" dirty="0" smtClean="0"/>
              <a:t>  	            classifying, rephrasing, outlining     </a:t>
            </a:r>
          </a:p>
          <a:p>
            <a:pPr marL="457200" lvl="1" indent="0">
              <a:buNone/>
            </a:pPr>
            <a:r>
              <a:rPr lang="ms-MY" dirty="0" smtClean="0"/>
              <a:t>     - Applcation</a:t>
            </a:r>
          </a:p>
          <a:p>
            <a:pPr marL="457200" lvl="1" indent="0">
              <a:buNone/>
            </a:pPr>
            <a:r>
              <a:rPr lang="ms-MY" dirty="0"/>
              <a:t>	</a:t>
            </a:r>
            <a:r>
              <a:rPr lang="ms-MY" dirty="0" smtClean="0"/>
              <a:t>	applying, constructing, solving, organising,</a:t>
            </a:r>
          </a:p>
          <a:p>
            <a:pPr marL="457200" lvl="1" indent="0">
              <a:buNone/>
            </a:pPr>
            <a:r>
              <a:rPr lang="ms-MY" dirty="0"/>
              <a:t> </a:t>
            </a:r>
            <a:r>
              <a:rPr lang="ms-MY" dirty="0" smtClean="0"/>
              <a:t>                 </a:t>
            </a:r>
          </a:p>
          <a:p>
            <a:pPr marL="457200" lvl="1" indent="0">
              <a:buNone/>
            </a:pPr>
            <a:r>
              <a:rPr lang="ms-MY" dirty="0"/>
              <a:t>	</a:t>
            </a:r>
          </a:p>
          <a:p>
            <a:pPr marL="457200" lvl="1" indent="0">
              <a:buNone/>
            </a:pPr>
            <a:endParaRPr lang="ms-MY" dirty="0" smtClean="0"/>
          </a:p>
          <a:p>
            <a:pPr marL="457200" lvl="1" indent="0">
              <a:buNone/>
            </a:pPr>
            <a:endParaRPr lang="ms-MY" dirty="0"/>
          </a:p>
          <a:p>
            <a:pPr marL="457200" lvl="1" indent="0">
              <a:buNone/>
            </a:pPr>
            <a:endParaRPr lang="ms-MY" dirty="0" smtClean="0"/>
          </a:p>
          <a:p>
            <a:pPr lvl="1"/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149</Words>
  <Application>Microsoft Macintosh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WRITING TEST ITEMS</vt:lpstr>
      <vt:lpstr>CONCERNS</vt:lpstr>
      <vt:lpstr>Abilities to be measured</vt:lpstr>
      <vt:lpstr>ULAB 1122 FINAL EXAM</vt:lpstr>
      <vt:lpstr>ULAB 2122 FINAL EXAM</vt:lpstr>
      <vt:lpstr>How shall it be measured?</vt:lpstr>
      <vt:lpstr>NUMBER OF ITEMS</vt:lpstr>
      <vt:lpstr>TYPES OF ITEMS </vt:lpstr>
      <vt:lpstr>LOWER ORDER THINKING SKILLS QUESTIONS (LOTS)</vt:lpstr>
      <vt:lpstr>HIGHER ORDER THINKING SKILLS (HOTS)</vt:lpstr>
      <vt:lpstr>SCORING CRITERIA</vt:lpstr>
      <vt:lpstr>REVIEW OF ULAB 1122 FINAL EXAM</vt:lpstr>
      <vt:lpstr>REVIEW OF ULAB 2122 FINAL EXAM</vt:lpstr>
      <vt:lpstr> Thank you                                Anie Attan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MAJLIS PEPERIKSAAN MALAYSIA MUET ITEM WRITING WORKSHOP</dc:title>
  <dc:creator>user</dc:creator>
  <cp:lastModifiedBy>Anie</cp:lastModifiedBy>
  <cp:revision>83</cp:revision>
  <dcterms:created xsi:type="dcterms:W3CDTF">2012-10-15T07:20:42Z</dcterms:created>
  <dcterms:modified xsi:type="dcterms:W3CDTF">2017-04-18T14:41:27Z</dcterms:modified>
</cp:coreProperties>
</file>