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6" r:id="rId2"/>
    <p:sldId id="279" r:id="rId3"/>
    <p:sldId id="283" r:id="rId4"/>
    <p:sldId id="284" r:id="rId5"/>
    <p:sldId id="269" r:id="rId6"/>
    <p:sldId id="262" r:id="rId7"/>
    <p:sldId id="263" r:id="rId8"/>
    <p:sldId id="268" r:id="rId9"/>
    <p:sldId id="276" r:id="rId10"/>
    <p:sldId id="277" r:id="rId11"/>
    <p:sldId id="278" r:id="rId12"/>
    <p:sldId id="285" r:id="rId13"/>
    <p:sldId id="267" r:id="rId14"/>
    <p:sldId id="280" r:id="rId15"/>
    <p:sldId id="281" r:id="rId16"/>
    <p:sldId id="282" r:id="rId17"/>
    <p:sldId id="286" r:id="rId18"/>
    <p:sldId id="265" r:id="rId19"/>
    <p:sldId id="264" r:id="rId20"/>
    <p:sldId id="261" r:id="rId21"/>
    <p:sldId id="270" r:id="rId22"/>
    <p:sldId id="271" r:id="rId23"/>
    <p:sldId id="272" r:id="rId24"/>
    <p:sldId id="273" r:id="rId25"/>
    <p:sldId id="275" r:id="rId26"/>
  </p:sldIdLst>
  <p:sldSz cx="9144000" cy="6858000" type="screen4x3"/>
  <p:notesSz cx="6858000" cy="9144000"/>
  <p:defaultTextStyle>
    <a:defPPr>
      <a:defRPr lang="ms-MY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79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40CBC7-A80F-834D-ADD9-335B9F10986D}" type="datetimeFigureOut">
              <a:rPr lang="en-US" smtClean="0"/>
              <a:pPr/>
              <a:t>4/18/2017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F98F1E-CA51-A046-82D6-BEA6D199AC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64860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F98F1E-CA51-A046-82D6-BEA6D199ACB4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735140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ms-MY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ms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07B2B-5239-4B2F-8EFB-4718EB457801}" type="datetimeFigureOut">
              <a:rPr lang="ms-MY" smtClean="0"/>
              <a:pPr/>
              <a:t>18/04/2017</a:t>
            </a:fld>
            <a:endParaRPr lang="ms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7A9FE-8A9F-4CBE-83A8-BE46FF0B081E}" type="slidenum">
              <a:rPr lang="ms-MY" smtClean="0"/>
              <a:pPr/>
              <a:t>‹#›</a:t>
            </a:fld>
            <a:endParaRPr lang="ms-MY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ms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s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07B2B-5239-4B2F-8EFB-4718EB457801}" type="datetimeFigureOut">
              <a:rPr lang="ms-MY" smtClean="0"/>
              <a:pPr/>
              <a:t>18/04/2017</a:t>
            </a:fld>
            <a:endParaRPr lang="ms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7A9FE-8A9F-4CBE-83A8-BE46FF0B081E}" type="slidenum">
              <a:rPr lang="ms-MY" smtClean="0"/>
              <a:pPr/>
              <a:t>‹#›</a:t>
            </a:fld>
            <a:endParaRPr lang="ms-MY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ms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s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07B2B-5239-4B2F-8EFB-4718EB457801}" type="datetimeFigureOut">
              <a:rPr lang="ms-MY" smtClean="0"/>
              <a:pPr/>
              <a:t>18/04/2017</a:t>
            </a:fld>
            <a:endParaRPr lang="ms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7A9FE-8A9F-4CBE-83A8-BE46FF0B081E}" type="slidenum">
              <a:rPr lang="ms-MY" smtClean="0"/>
              <a:pPr/>
              <a:t>‹#›</a:t>
            </a:fld>
            <a:endParaRPr lang="ms-MY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ms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s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07B2B-5239-4B2F-8EFB-4718EB457801}" type="datetimeFigureOut">
              <a:rPr lang="ms-MY" smtClean="0"/>
              <a:pPr/>
              <a:t>18/04/2017</a:t>
            </a:fld>
            <a:endParaRPr lang="ms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7A9FE-8A9F-4CBE-83A8-BE46FF0B081E}" type="slidenum">
              <a:rPr lang="ms-MY" smtClean="0"/>
              <a:pPr/>
              <a:t>‹#›</a:t>
            </a:fld>
            <a:endParaRPr lang="ms-MY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ms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07B2B-5239-4B2F-8EFB-4718EB457801}" type="datetimeFigureOut">
              <a:rPr lang="ms-MY" smtClean="0"/>
              <a:pPr/>
              <a:t>18/04/2017</a:t>
            </a:fld>
            <a:endParaRPr lang="ms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7A9FE-8A9F-4CBE-83A8-BE46FF0B081E}" type="slidenum">
              <a:rPr lang="ms-MY" smtClean="0"/>
              <a:pPr/>
              <a:t>‹#›</a:t>
            </a:fld>
            <a:endParaRPr lang="ms-MY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ms-MY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s-MY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s-MY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07B2B-5239-4B2F-8EFB-4718EB457801}" type="datetimeFigureOut">
              <a:rPr lang="ms-MY" smtClean="0"/>
              <a:pPr/>
              <a:t>18/04/2017</a:t>
            </a:fld>
            <a:endParaRPr lang="ms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7A9FE-8A9F-4CBE-83A8-BE46FF0B081E}" type="slidenum">
              <a:rPr lang="ms-MY" smtClean="0"/>
              <a:pPr/>
              <a:t>‹#›</a:t>
            </a:fld>
            <a:endParaRPr lang="ms-MY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ms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s-MY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s-MY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07B2B-5239-4B2F-8EFB-4718EB457801}" type="datetimeFigureOut">
              <a:rPr lang="ms-MY" smtClean="0"/>
              <a:pPr/>
              <a:t>18/04/2017</a:t>
            </a:fld>
            <a:endParaRPr lang="ms-M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7A9FE-8A9F-4CBE-83A8-BE46FF0B081E}" type="slidenum">
              <a:rPr lang="ms-MY" smtClean="0"/>
              <a:pPr/>
              <a:t>‹#›</a:t>
            </a:fld>
            <a:endParaRPr lang="ms-MY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ms-MY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07B2B-5239-4B2F-8EFB-4718EB457801}" type="datetimeFigureOut">
              <a:rPr lang="ms-MY" smtClean="0"/>
              <a:pPr/>
              <a:t>18/04/2017</a:t>
            </a:fld>
            <a:endParaRPr lang="ms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7A9FE-8A9F-4CBE-83A8-BE46FF0B081E}" type="slidenum">
              <a:rPr lang="ms-MY" smtClean="0"/>
              <a:pPr/>
              <a:t>‹#›</a:t>
            </a:fld>
            <a:endParaRPr lang="ms-MY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07B2B-5239-4B2F-8EFB-4718EB457801}" type="datetimeFigureOut">
              <a:rPr lang="ms-MY" smtClean="0"/>
              <a:pPr/>
              <a:t>18/04/2017</a:t>
            </a:fld>
            <a:endParaRPr lang="ms-M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7A9FE-8A9F-4CBE-83A8-BE46FF0B081E}" type="slidenum">
              <a:rPr lang="ms-MY" smtClean="0"/>
              <a:pPr/>
              <a:t>‹#›</a:t>
            </a:fld>
            <a:endParaRPr lang="ms-MY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ms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s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07B2B-5239-4B2F-8EFB-4718EB457801}" type="datetimeFigureOut">
              <a:rPr lang="ms-MY" smtClean="0"/>
              <a:pPr/>
              <a:t>18/04/2017</a:t>
            </a:fld>
            <a:endParaRPr lang="ms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7A9FE-8A9F-4CBE-83A8-BE46FF0B081E}" type="slidenum">
              <a:rPr lang="ms-MY" smtClean="0"/>
              <a:pPr/>
              <a:t>‹#›</a:t>
            </a:fld>
            <a:endParaRPr lang="ms-MY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ms-MY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ms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07B2B-5239-4B2F-8EFB-4718EB457801}" type="datetimeFigureOut">
              <a:rPr lang="ms-MY" smtClean="0"/>
              <a:pPr/>
              <a:t>18/04/2017</a:t>
            </a:fld>
            <a:endParaRPr lang="ms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7A9FE-8A9F-4CBE-83A8-BE46FF0B081E}" type="slidenum">
              <a:rPr lang="ms-MY" smtClean="0"/>
              <a:pPr/>
              <a:t>‹#›</a:t>
            </a:fld>
            <a:endParaRPr lang="ms-MY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ms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s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707B2B-5239-4B2F-8EFB-4718EB457801}" type="datetimeFigureOut">
              <a:rPr lang="ms-MY" smtClean="0"/>
              <a:pPr/>
              <a:t>18/04/2017</a:t>
            </a:fld>
            <a:endParaRPr lang="ms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ms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07A9FE-8A9F-4CBE-83A8-BE46FF0B081E}" type="slidenum">
              <a:rPr lang="ms-MY" smtClean="0"/>
              <a:pPr/>
              <a:t>‹#›</a:t>
            </a:fld>
            <a:endParaRPr lang="ms-MY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ms-MY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48" y="1124744"/>
            <a:ext cx="7743852" cy="1224136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cs typeface="Calibri"/>
              </a:rPr>
              <a:t> 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 ITEM WRITING WORKSHOP</a:t>
            </a:r>
            <a:endParaRPr lang="ms-MY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86190"/>
            <a:ext cx="6400800" cy="1643074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rgbClr val="002060"/>
                </a:solidFill>
              </a:rPr>
              <a:t> Dr </a:t>
            </a:r>
            <a:r>
              <a:rPr lang="en-US" sz="2400" dirty="0" err="1" smtClean="0">
                <a:solidFill>
                  <a:srgbClr val="002060"/>
                </a:solidFill>
              </a:rPr>
              <a:t>Anie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Attan</a:t>
            </a:r>
            <a:endParaRPr lang="en-US" sz="2400" dirty="0" smtClean="0">
              <a:solidFill>
                <a:srgbClr val="002060"/>
              </a:solidFill>
            </a:endParaRPr>
          </a:p>
          <a:p>
            <a:r>
              <a:rPr lang="en-US" sz="2400" dirty="0" smtClean="0">
                <a:solidFill>
                  <a:srgbClr val="002060"/>
                </a:solidFill>
              </a:rPr>
              <a:t>26 April 2017</a:t>
            </a:r>
          </a:p>
          <a:p>
            <a:r>
              <a:rPr lang="en-US" sz="2400" dirty="0" smtClean="0">
                <a:solidFill>
                  <a:srgbClr val="002060"/>
                </a:solidFill>
              </a:rPr>
              <a:t>Language Academy UTMJB</a:t>
            </a:r>
            <a:endParaRPr lang="ms-MY" sz="24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Defining the Speaking Construct</a:t>
            </a:r>
            <a:endParaRPr lang="ms-MY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 measure of students’ ability</a:t>
            </a:r>
          </a:p>
          <a:p>
            <a:pPr marL="0" indent="0">
              <a:buNone/>
            </a:pPr>
            <a:r>
              <a:rPr lang="en-US" dirty="0" smtClean="0"/>
              <a:t>e.g. </a:t>
            </a:r>
            <a:r>
              <a:rPr lang="en-US" dirty="0" smtClean="0">
                <a:solidFill>
                  <a:srgbClr val="000000"/>
                </a:solidFill>
              </a:rPr>
              <a:t>linguistic, discourse, strategic &amp; sociolinguistic to use language in various domains with emphasis on: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Content correctness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Comprehension effectiveness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Contextual appropriateness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Communicative effectiveness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Grammatical correctness</a:t>
            </a:r>
          </a:p>
          <a:p>
            <a:pPr lvl="1"/>
            <a:endParaRPr lang="ms-MY" dirty="0"/>
          </a:p>
        </p:txBody>
      </p:sp>
    </p:spTree>
    <p:extLst>
      <p:ext uri="{BB962C8B-B14F-4D97-AF65-F5344CB8AC3E}">
        <p14:creationId xmlns:p14="http://schemas.microsoft.com/office/powerpoint/2010/main" xmlns="" val="1421974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Defining the Writing Construct</a:t>
            </a:r>
            <a:endParaRPr lang="ms-MY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 measure of candidates’ ability</a:t>
            </a:r>
          </a:p>
          <a:p>
            <a:pPr marL="0" indent="0">
              <a:buNone/>
            </a:pPr>
            <a:r>
              <a:rPr lang="en-US" dirty="0" smtClean="0"/>
              <a:t>e.g. </a:t>
            </a:r>
            <a:r>
              <a:rPr lang="en-US" dirty="0" smtClean="0">
                <a:solidFill>
                  <a:srgbClr val="000000"/>
                </a:solidFill>
              </a:rPr>
              <a:t>linguistic, discourse, strategic &amp; sociolinguistic  to use language in various domains with emphasis on: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0000"/>
                </a:solidFill>
              </a:rPr>
              <a:t>     - Content correctness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Comprehension effectiveness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Contextual appropriateness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Communicative effectiveness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Grammatical correctness</a:t>
            </a:r>
          </a:p>
          <a:p>
            <a:pPr lvl="1"/>
            <a:endParaRPr lang="ms-MY" dirty="0"/>
          </a:p>
        </p:txBody>
      </p:sp>
    </p:spTree>
    <p:extLst>
      <p:ext uri="{BB962C8B-B14F-4D97-AF65-F5344CB8AC3E}">
        <p14:creationId xmlns:p14="http://schemas.microsoft.com/office/powerpoint/2010/main" xmlns="" val="2826231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OF CONSTRUCT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332558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Defining the Reading Abilities</a:t>
            </a:r>
            <a:endParaRPr lang="ms-MY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697427"/>
          </a:xfrm>
        </p:spPr>
        <p:txBody>
          <a:bodyPr>
            <a:noAutofit/>
          </a:bodyPr>
          <a:lstStyle/>
          <a:p>
            <a:r>
              <a:rPr lang="en-US" sz="2400" dirty="0" smtClean="0"/>
              <a:t>Comprehension – deriving meaning of words, phrases, sentences, extracting specific info, identifying main ideas, understanding linear &amp; non-linear texts, understanding relationships, </a:t>
            </a:r>
            <a:r>
              <a:rPr lang="en-US" sz="2400" dirty="0" err="1" smtClean="0"/>
              <a:t>recognising</a:t>
            </a:r>
            <a:r>
              <a:rPr lang="en-US" sz="2400" dirty="0" smtClean="0"/>
              <a:t> cohesive devices;</a:t>
            </a:r>
          </a:p>
          <a:p>
            <a:r>
              <a:rPr lang="en-US" sz="2400" dirty="0" smtClean="0"/>
              <a:t>Application – predicting outcomes, applying a concept to a new situation;</a:t>
            </a:r>
          </a:p>
          <a:p>
            <a:r>
              <a:rPr lang="en-US" sz="2400" dirty="0" smtClean="0"/>
              <a:t>Analysis – understanding language functions, distinguishing relevant from irrelevant , distinguishing fact from opinion, drawing inferences, identifying roles &amp; relationships;</a:t>
            </a:r>
          </a:p>
          <a:p>
            <a:r>
              <a:rPr lang="en-US" sz="2400" dirty="0" smtClean="0"/>
              <a:t>Synthesis – relaying ideas &amp; concepts, following development of an argument, </a:t>
            </a:r>
            <a:r>
              <a:rPr lang="en-US" sz="2400" dirty="0" err="1" smtClean="0"/>
              <a:t>summarising</a:t>
            </a:r>
            <a:r>
              <a:rPr lang="en-US" sz="2400" dirty="0" smtClean="0"/>
              <a:t> information;</a:t>
            </a:r>
          </a:p>
          <a:p>
            <a:r>
              <a:rPr lang="en-US" sz="2400" dirty="0" smtClean="0"/>
              <a:t>Evaluation – appraising information, making judgments, drawing conclusions, </a:t>
            </a:r>
            <a:r>
              <a:rPr lang="en-US" sz="2400" dirty="0" err="1" smtClean="0"/>
              <a:t>recognising</a:t>
            </a:r>
            <a:r>
              <a:rPr lang="en-US" sz="2400" dirty="0" smtClean="0"/>
              <a:t> writers’ stance.</a:t>
            </a:r>
            <a:endParaRPr lang="ms-MY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Defining the Listening Abilities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84576"/>
          </a:xfrm>
        </p:spPr>
        <p:txBody>
          <a:bodyPr>
            <a:normAutofit/>
          </a:bodyPr>
          <a:lstStyle/>
          <a:p>
            <a:r>
              <a:rPr lang="en-US" sz="2400" dirty="0" smtClean="0"/>
              <a:t>Knowledge – recalling information, </a:t>
            </a:r>
            <a:r>
              <a:rPr lang="en-US" sz="2400" dirty="0" err="1" smtClean="0"/>
              <a:t>recognising</a:t>
            </a:r>
            <a:r>
              <a:rPr lang="en-US" sz="2400" dirty="0" smtClean="0"/>
              <a:t> main idea and details</a:t>
            </a:r>
          </a:p>
          <a:p>
            <a:r>
              <a:rPr lang="en-US" sz="2400" dirty="0" smtClean="0"/>
              <a:t>Comprehension – deriving meaning, paraphrasing</a:t>
            </a:r>
          </a:p>
          <a:p>
            <a:r>
              <a:rPr lang="en-US" sz="2400" dirty="0" smtClean="0"/>
              <a:t>Application – predicting outcomes, applying a new concept to a new situation</a:t>
            </a:r>
          </a:p>
          <a:p>
            <a:r>
              <a:rPr lang="en-US" sz="2400" dirty="0" smtClean="0"/>
              <a:t>Analysis – understanding language functions, distinguishing relevant from irrelevant, fact from opinion, drawing inferences, identifying roles &amp; relationships</a:t>
            </a:r>
          </a:p>
          <a:p>
            <a:r>
              <a:rPr lang="en-US" sz="2400" dirty="0" smtClean="0"/>
              <a:t>Synthesis – following development of an argument, </a:t>
            </a:r>
            <a:r>
              <a:rPr lang="en-US" sz="2400" dirty="0" err="1" smtClean="0"/>
              <a:t>summarising</a:t>
            </a:r>
            <a:r>
              <a:rPr lang="en-US" sz="2400" dirty="0" smtClean="0"/>
              <a:t> information</a:t>
            </a:r>
          </a:p>
          <a:p>
            <a:r>
              <a:rPr lang="en-US" sz="2400" dirty="0" smtClean="0"/>
              <a:t>Evaluation – appraising information, making judgments, drawing conclusions, </a:t>
            </a:r>
            <a:r>
              <a:rPr lang="en-US" sz="2400" dirty="0" err="1" smtClean="0"/>
              <a:t>recognising</a:t>
            </a:r>
            <a:r>
              <a:rPr lang="en-US" sz="2400" dirty="0" smtClean="0"/>
              <a:t> speaker’s intention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738691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Defining the Speaking Abilities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256584"/>
          </a:xfrm>
        </p:spPr>
        <p:txBody>
          <a:bodyPr>
            <a:normAutofit fontScale="92500"/>
          </a:bodyPr>
          <a:lstStyle/>
          <a:p>
            <a:r>
              <a:rPr lang="en-US" sz="2800" dirty="0" smtClean="0"/>
              <a:t>Ideas &amp; content – presenting relevant ideas, providing adequate content, showing mature treatment of topic</a:t>
            </a:r>
          </a:p>
          <a:p>
            <a:r>
              <a:rPr lang="en-US" sz="2800" dirty="0" smtClean="0"/>
              <a:t>Interaction – initiating, interrupting, prompting, negotiating, clarifying, explaining, comparing, contrasting,   giving opinion, making suggestion</a:t>
            </a:r>
          </a:p>
          <a:p>
            <a:r>
              <a:rPr lang="en-US" sz="2800" dirty="0" smtClean="0"/>
              <a:t>Coherence – developing and </a:t>
            </a:r>
            <a:r>
              <a:rPr lang="en-US" sz="2800" dirty="0" err="1" smtClean="0"/>
              <a:t>organising</a:t>
            </a:r>
            <a:r>
              <a:rPr lang="en-US" sz="2800" dirty="0" smtClean="0"/>
              <a:t> ideas, using appropriate linking devices</a:t>
            </a:r>
          </a:p>
          <a:p>
            <a:r>
              <a:rPr lang="en-US" sz="2800" dirty="0" smtClean="0"/>
              <a:t>Word choice – using a range of vocabulary appropriate for intended purpose and audience</a:t>
            </a:r>
          </a:p>
          <a:p>
            <a:r>
              <a:rPr lang="en-US" sz="2800" dirty="0" smtClean="0"/>
              <a:t>Conventions &amp; grammar – using grammatically correct language, display correct pronunciation, stress, intonation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1210712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Defining the Writing Abilities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400600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Ideas &amp; content – generating &amp; developing ideas, comparing &amp; contrasting ideas, establishing cause &amp; effect relationship, explaining &amp; illustrating ideas, responding critically to prompts</a:t>
            </a:r>
          </a:p>
          <a:p>
            <a:r>
              <a:rPr lang="en-US" sz="2800" dirty="0" err="1" smtClean="0"/>
              <a:t>Organisation</a:t>
            </a:r>
            <a:r>
              <a:rPr lang="en-US" sz="2800" dirty="0" smtClean="0"/>
              <a:t> &amp; structure – writing effective introduction and conclusion, developing coherent and cohesive paragraphs, collating and assessing information</a:t>
            </a:r>
          </a:p>
          <a:p>
            <a:r>
              <a:rPr lang="en-US" sz="2800" dirty="0" smtClean="0"/>
              <a:t>Word choice – use a range of vocabulary appropriate for intended purpose &amp; audience, use appropriate cohesive devices</a:t>
            </a:r>
          </a:p>
          <a:p>
            <a:r>
              <a:rPr lang="en-US" sz="2800" dirty="0" smtClean="0"/>
              <a:t>Convention &amp; grammar – use grammatically correct language, correct mechanics of writing, using appropriate voice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53274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DEFINING THE ABILITIES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</a:t>
            </a:r>
            <a:r>
              <a:rPr lang="en-US" dirty="0" smtClean="0"/>
              <a:t>or ULAB 1122</a:t>
            </a:r>
          </a:p>
          <a:p>
            <a:r>
              <a:rPr lang="en-US" dirty="0" smtClean="0"/>
              <a:t>for </a:t>
            </a:r>
            <a:r>
              <a:rPr lang="en-US" dirty="0"/>
              <a:t>ULAB </a:t>
            </a:r>
            <a:r>
              <a:rPr lang="en-US" dirty="0" smtClean="0"/>
              <a:t>2122</a:t>
            </a:r>
          </a:p>
          <a:p>
            <a:r>
              <a:rPr lang="en-US" dirty="0" smtClean="0"/>
              <a:t>Refer to CLO in course outline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3376077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FAQs -How</a:t>
            </a:r>
            <a:r>
              <a:rPr lang="en-US" dirty="0" smtClean="0"/>
              <a:t> can we measure it?</a:t>
            </a:r>
            <a:endParaRPr lang="ms-MY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What type of inputs/stimuli should we choose for candidates to process?</a:t>
            </a:r>
          </a:p>
          <a:p>
            <a:r>
              <a:rPr lang="en-US" sz="2400" dirty="0" smtClean="0"/>
              <a:t>Where can we locate the sources for the inputs?</a:t>
            </a:r>
          </a:p>
          <a:p>
            <a:r>
              <a:rPr lang="en-US" sz="2400" dirty="0" smtClean="0"/>
              <a:t>What type of topics do we focus on?</a:t>
            </a:r>
          </a:p>
          <a:p>
            <a:r>
              <a:rPr lang="en-US" sz="2400" dirty="0" smtClean="0"/>
              <a:t>What type of topics should we avoid?</a:t>
            </a:r>
          </a:p>
          <a:p>
            <a:r>
              <a:rPr lang="en-US" sz="2400" dirty="0" smtClean="0"/>
              <a:t>At what level of difficulty should the tasks be pitched at?</a:t>
            </a:r>
          </a:p>
          <a:p>
            <a:r>
              <a:rPr lang="en-US" sz="2400" dirty="0" smtClean="0"/>
              <a:t>How do we design the items?</a:t>
            </a:r>
          </a:p>
          <a:p>
            <a:r>
              <a:rPr lang="en-US" sz="2400" dirty="0" smtClean="0"/>
              <a:t>What is the scope of the task? </a:t>
            </a:r>
          </a:p>
          <a:p>
            <a:endParaRPr lang="ms-MY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Choice of inputs/stimuli</a:t>
            </a:r>
            <a:endParaRPr lang="ms-MY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Concern:</a:t>
            </a:r>
          </a:p>
          <a:p>
            <a:pPr lvl="1"/>
            <a:r>
              <a:rPr lang="en-US" sz="2400" dirty="0" smtClean="0"/>
              <a:t>There should be a match of testing objectives with the skills specification</a:t>
            </a:r>
          </a:p>
          <a:p>
            <a:pPr lvl="1"/>
            <a:r>
              <a:rPr lang="en-US" dirty="0" smtClean="0"/>
              <a:t>Strategies:</a:t>
            </a:r>
          </a:p>
          <a:p>
            <a:pPr lvl="1"/>
            <a:r>
              <a:rPr lang="en-US" sz="2000" dirty="0" smtClean="0"/>
              <a:t>Match inputs with ability expected</a:t>
            </a:r>
          </a:p>
          <a:p>
            <a:pPr lvl="1"/>
            <a:r>
              <a:rPr lang="en-US" sz="2000" dirty="0" smtClean="0"/>
              <a:t>Currency of topic</a:t>
            </a:r>
          </a:p>
          <a:p>
            <a:pPr lvl="1"/>
            <a:r>
              <a:rPr lang="en-US" sz="2000" dirty="0" smtClean="0"/>
              <a:t>Relevance of topic</a:t>
            </a:r>
          </a:p>
          <a:p>
            <a:pPr lvl="1"/>
            <a:r>
              <a:rPr lang="en-US" sz="2000" dirty="0" smtClean="0"/>
              <a:t>Interesting/motivating</a:t>
            </a:r>
          </a:p>
          <a:p>
            <a:pPr lvl="1"/>
            <a:r>
              <a:rPr lang="en-US" sz="2000" dirty="0" smtClean="0"/>
              <a:t>Challenging</a:t>
            </a:r>
          </a:p>
          <a:p>
            <a:pPr lvl="1"/>
            <a:r>
              <a:rPr lang="en-US" sz="2000" dirty="0" smtClean="0"/>
              <a:t>Not biased to a particular group</a:t>
            </a:r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begin -Test Specifications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84576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 blueprint/guide to writing test items; validating tests; comparing scores</a:t>
            </a:r>
          </a:p>
          <a:p>
            <a:r>
              <a:rPr lang="en-US" dirty="0" smtClean="0"/>
              <a:t>Contains information on </a:t>
            </a:r>
          </a:p>
          <a:p>
            <a:pPr lvl="1"/>
            <a:r>
              <a:rPr lang="en-US" dirty="0" smtClean="0"/>
              <a:t>Duration of test</a:t>
            </a:r>
          </a:p>
          <a:p>
            <a:pPr lvl="1"/>
            <a:r>
              <a:rPr lang="en-US" dirty="0" smtClean="0"/>
              <a:t>Locating texts</a:t>
            </a:r>
          </a:p>
          <a:p>
            <a:pPr lvl="1"/>
            <a:r>
              <a:rPr lang="en-US" dirty="0" smtClean="0"/>
              <a:t>Type &amp; number of texts</a:t>
            </a:r>
          </a:p>
          <a:p>
            <a:pPr lvl="1"/>
            <a:r>
              <a:rPr lang="en-US" dirty="0" smtClean="0"/>
              <a:t>Difficulty &amp; length of texts</a:t>
            </a:r>
          </a:p>
          <a:p>
            <a:pPr lvl="1"/>
            <a:r>
              <a:rPr lang="en-US" dirty="0" smtClean="0"/>
              <a:t>Number &amp; type of items/tasks</a:t>
            </a:r>
          </a:p>
          <a:p>
            <a:pPr lvl="1"/>
            <a:r>
              <a:rPr lang="en-US" dirty="0" smtClean="0"/>
              <a:t>Allocation of marks</a:t>
            </a:r>
          </a:p>
          <a:p>
            <a:pPr lvl="1"/>
            <a:r>
              <a:rPr lang="en-US" dirty="0" smtClean="0"/>
              <a:t>Weighting of marks</a:t>
            </a:r>
          </a:p>
          <a:p>
            <a:pPr lvl="1"/>
            <a:r>
              <a:rPr lang="en-US" dirty="0" smtClean="0"/>
              <a:t>Proportion of LOTS/HOTS questions</a:t>
            </a:r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98967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 of Inputs </a:t>
            </a:r>
            <a:endParaRPr lang="ms-MY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Journal articles</a:t>
            </a:r>
          </a:p>
          <a:p>
            <a:r>
              <a:rPr lang="en-US" dirty="0" smtClean="0"/>
              <a:t>Research reports</a:t>
            </a:r>
          </a:p>
          <a:p>
            <a:r>
              <a:rPr lang="en-US" dirty="0" smtClean="0"/>
              <a:t>Newspaper editorials/articles</a:t>
            </a:r>
          </a:p>
          <a:p>
            <a:r>
              <a:rPr lang="en-US" dirty="0" smtClean="0"/>
              <a:t>Magazine articles</a:t>
            </a:r>
          </a:p>
          <a:p>
            <a:r>
              <a:rPr lang="en-US" dirty="0" err="1" smtClean="0"/>
              <a:t>Organisational</a:t>
            </a:r>
            <a:r>
              <a:rPr lang="en-US" dirty="0" smtClean="0"/>
              <a:t> reports  </a:t>
            </a:r>
          </a:p>
          <a:p>
            <a:r>
              <a:rPr lang="en-US" dirty="0" smtClean="0"/>
              <a:t>Academic books</a:t>
            </a:r>
          </a:p>
          <a:p>
            <a:r>
              <a:rPr lang="en-US" dirty="0" smtClean="0"/>
              <a:t>Electronic texts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Focus of Inputs</a:t>
            </a:r>
            <a:endParaRPr lang="ms-MY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Challenge the thinking capability of candidates</a:t>
            </a:r>
          </a:p>
          <a:p>
            <a:r>
              <a:rPr lang="en-US" dirty="0" smtClean="0"/>
              <a:t>Raise awareness of issues</a:t>
            </a:r>
          </a:p>
          <a:p>
            <a:r>
              <a:rPr lang="ms-MY" dirty="0"/>
              <a:t>Difficulty of propositional and organisational features within the required Readability </a:t>
            </a:r>
            <a:r>
              <a:rPr lang="ms-MY" dirty="0" smtClean="0"/>
              <a:t>Index</a:t>
            </a:r>
          </a:p>
          <a:p>
            <a:r>
              <a:rPr lang="en-US" dirty="0" smtClean="0"/>
              <a:t>Have potential for analysis &amp; synthesis</a:t>
            </a:r>
          </a:p>
          <a:p>
            <a:r>
              <a:rPr lang="ms-MY" dirty="0" smtClean="0"/>
              <a:t>Have potential for evaluation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Difficulty of Task </a:t>
            </a:r>
            <a:endParaRPr lang="ms-MY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Matches test specifications:</a:t>
            </a:r>
          </a:p>
          <a:p>
            <a:r>
              <a:rPr lang="en-US" dirty="0" smtClean="0"/>
              <a:t>Matches requirement for candidates to </a:t>
            </a:r>
            <a:r>
              <a:rPr lang="en-US" dirty="0" err="1" smtClean="0"/>
              <a:t>recognise</a:t>
            </a:r>
            <a:r>
              <a:rPr lang="en-US" dirty="0" smtClean="0"/>
              <a:t> relevant information from input</a:t>
            </a:r>
          </a:p>
          <a:p>
            <a:r>
              <a:rPr lang="en-US" dirty="0" smtClean="0"/>
              <a:t>Matches requirement for candidates to </a:t>
            </a:r>
            <a:r>
              <a:rPr lang="en-US" dirty="0" err="1" smtClean="0"/>
              <a:t>analyse</a:t>
            </a:r>
            <a:r>
              <a:rPr lang="en-US" dirty="0" smtClean="0"/>
              <a:t> &amp; </a:t>
            </a:r>
            <a:r>
              <a:rPr lang="en-US" dirty="0" err="1" smtClean="0"/>
              <a:t>synthesise</a:t>
            </a:r>
            <a:r>
              <a:rPr lang="en-US" dirty="0" smtClean="0"/>
              <a:t> required information from input</a:t>
            </a:r>
          </a:p>
          <a:p>
            <a:r>
              <a:rPr lang="en-US" dirty="0" smtClean="0"/>
              <a:t>Matches requirement for candidates to apply reasoning skills</a:t>
            </a:r>
          </a:p>
          <a:p>
            <a:r>
              <a:rPr lang="en-US" dirty="0" smtClean="0"/>
              <a:t>Matches requirement for candidates to apply skill of evaluation</a:t>
            </a:r>
          </a:p>
          <a:p>
            <a:endParaRPr lang="ms-MY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Designing the Task</a:t>
            </a:r>
            <a:endParaRPr lang="ms-MY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Analyse</a:t>
            </a:r>
            <a:r>
              <a:rPr lang="en-US" dirty="0" smtClean="0"/>
              <a:t> the inputs</a:t>
            </a:r>
          </a:p>
          <a:p>
            <a:r>
              <a:rPr lang="en-US" dirty="0" smtClean="0"/>
              <a:t>Identify issue, theme, role, relationships </a:t>
            </a:r>
          </a:p>
          <a:p>
            <a:r>
              <a:rPr lang="en-US" dirty="0" smtClean="0"/>
              <a:t>Match with requirements of test specifications</a:t>
            </a:r>
          </a:p>
          <a:p>
            <a:r>
              <a:rPr lang="en-US" dirty="0" smtClean="0"/>
              <a:t>One that candidates can </a:t>
            </a:r>
            <a:r>
              <a:rPr lang="en-US" dirty="0" err="1" smtClean="0"/>
              <a:t>recognise</a:t>
            </a:r>
            <a:r>
              <a:rPr lang="en-US" dirty="0" smtClean="0"/>
              <a:t>, apply, </a:t>
            </a:r>
            <a:r>
              <a:rPr lang="en-US" dirty="0" err="1" smtClean="0"/>
              <a:t>analyse</a:t>
            </a:r>
            <a:r>
              <a:rPr lang="en-US" dirty="0" smtClean="0"/>
              <a:t>, </a:t>
            </a:r>
            <a:r>
              <a:rPr lang="en-US" dirty="0" err="1" smtClean="0"/>
              <a:t>synthesise</a:t>
            </a:r>
            <a:r>
              <a:rPr lang="en-US" dirty="0" smtClean="0"/>
              <a:t> and evaluate</a:t>
            </a:r>
          </a:p>
          <a:p>
            <a:r>
              <a:rPr lang="en-US" dirty="0" smtClean="0"/>
              <a:t>Choose item type that best matches candidates’ ability in demonstrating skill      </a:t>
            </a:r>
            <a:endParaRPr lang="ms-MY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Delivering the Input and Items</a:t>
            </a:r>
            <a:endParaRPr lang="ms-MY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Input:  rhetorical style -informative, analytical, persuasive, argumentative, narrative style; structured &amp; coherent text </a:t>
            </a:r>
          </a:p>
          <a:p>
            <a:r>
              <a:rPr lang="en-US" dirty="0" smtClean="0"/>
              <a:t>Items: cover a range of skills, clearly &amp; accurately worded, no overlap or over-testing of ability   </a:t>
            </a:r>
            <a:endParaRPr lang="ms-MY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28670"/>
            <a:ext cx="8472518" cy="5643602"/>
          </a:xfrm>
        </p:spPr>
        <p:txBody>
          <a:bodyPr>
            <a:noAutofit/>
          </a:bodyPr>
          <a:lstStyle/>
          <a:p>
            <a:r>
              <a:rPr lang="en-US" sz="8800" dirty="0" smtClean="0">
                <a:latin typeface="Monotype Corsiva" pitchFamily="66" charset="0"/>
              </a:rPr>
              <a:t/>
            </a:r>
            <a:br>
              <a:rPr lang="en-US" sz="8800" dirty="0" smtClean="0">
                <a:latin typeface="Monotype Corsiva" pitchFamily="66" charset="0"/>
              </a:rPr>
            </a:br>
            <a:r>
              <a:rPr lang="en-US" sz="8800" dirty="0" smtClean="0">
                <a:latin typeface="Monotype Corsiva" pitchFamily="66" charset="0"/>
              </a:rPr>
              <a:t>Thank you</a:t>
            </a:r>
            <a:br>
              <a:rPr lang="en-US" sz="8800" dirty="0" smtClean="0">
                <a:latin typeface="Monotype Corsiva" pitchFamily="66" charset="0"/>
              </a:rPr>
            </a:br>
            <a:r>
              <a:rPr lang="en-US" sz="8800" dirty="0" smtClean="0">
                <a:latin typeface="Monotype Corsiva" pitchFamily="66" charset="0"/>
              </a:rPr>
              <a:t/>
            </a:r>
            <a:br>
              <a:rPr lang="en-US" sz="8800" dirty="0" smtClean="0">
                <a:latin typeface="Monotype Corsiva" pitchFamily="66" charset="0"/>
              </a:rPr>
            </a:br>
            <a:r>
              <a:rPr lang="en-US" sz="8800" dirty="0" smtClean="0">
                <a:latin typeface="Monotype Corsiva" pitchFamily="66" charset="0"/>
              </a:rPr>
              <a:t>                              </a:t>
            </a:r>
            <a:r>
              <a:rPr lang="en-US" sz="1200" dirty="0" err="1" smtClean="0">
                <a:latin typeface="Monotype Corsiva" pitchFamily="66" charset="0"/>
              </a:rPr>
              <a:t>Anie</a:t>
            </a:r>
            <a:r>
              <a:rPr lang="en-US" sz="1200" dirty="0" smtClean="0">
                <a:latin typeface="Monotype Corsiva" pitchFamily="66" charset="0"/>
              </a:rPr>
              <a:t> </a:t>
            </a:r>
            <a:r>
              <a:rPr lang="en-US" sz="1200" dirty="0" err="1" smtClean="0">
                <a:latin typeface="Monotype Corsiva" pitchFamily="66" charset="0"/>
              </a:rPr>
              <a:t>Attan</a:t>
            </a:r>
            <a:endParaRPr lang="ms-MY" sz="1200" dirty="0"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Specifications </a:t>
            </a:r>
            <a:r>
              <a:rPr lang="en-US" dirty="0" err="1" smtClean="0"/>
              <a:t>cont’n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Scoring criteria</a:t>
            </a:r>
          </a:p>
          <a:p>
            <a:pPr lvl="1"/>
            <a:r>
              <a:rPr lang="en-US" dirty="0" smtClean="0"/>
              <a:t> </a:t>
            </a:r>
            <a:r>
              <a:rPr lang="en-US" dirty="0"/>
              <a:t>P</a:t>
            </a:r>
            <a:r>
              <a:rPr lang="en-US" dirty="0" smtClean="0"/>
              <a:t>urpose of test</a:t>
            </a:r>
          </a:p>
          <a:p>
            <a:pPr lvl="1"/>
            <a:r>
              <a:rPr lang="en-US" dirty="0" smtClean="0"/>
              <a:t>Skills &amp; abilities to be tested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ontext of target learning unit</a:t>
            </a:r>
          </a:p>
          <a:p>
            <a:pPr lvl="1"/>
            <a:r>
              <a:rPr lang="en-US" dirty="0" smtClean="0"/>
              <a:t>Characteristics of test-takers</a:t>
            </a:r>
          </a:p>
          <a:p>
            <a:pPr lvl="1"/>
            <a:r>
              <a:rPr lang="en-US" dirty="0" smtClean="0"/>
              <a:t>Characteristics of tasks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92272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TEST SPECS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ULAB 1122 FINAL EXAM</a:t>
            </a:r>
          </a:p>
          <a:p>
            <a:r>
              <a:rPr lang="en-US" dirty="0" smtClean="0"/>
              <a:t>ULAB 2122 FINAL EXAM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998479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Format</a:t>
            </a:r>
            <a:endParaRPr lang="ms-MY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697427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/>
              <a:t>Duration – 60 / 90 / 120 minutes</a:t>
            </a:r>
          </a:p>
          <a:p>
            <a:r>
              <a:rPr lang="en-US" sz="2400" dirty="0" smtClean="0"/>
              <a:t>Weighting –</a:t>
            </a:r>
            <a:r>
              <a:rPr lang="en-US" sz="2400" dirty="0"/>
              <a:t> </a:t>
            </a:r>
            <a:r>
              <a:rPr lang="en-US" sz="2400" dirty="0" smtClean="0"/>
              <a:t>30% / 40% / 50% / 70% / 100%</a:t>
            </a:r>
          </a:p>
          <a:p>
            <a:r>
              <a:rPr lang="en-US" sz="2400" dirty="0" smtClean="0"/>
              <a:t>Number of questions – 2 / 5 / 10 /25 / 45</a:t>
            </a:r>
          </a:p>
          <a:p>
            <a:r>
              <a:rPr lang="en-US" sz="2400" dirty="0" smtClean="0"/>
              <a:t>Type of questions – T/F, MCQ,  Short Answer </a:t>
            </a:r>
            <a:r>
              <a:rPr lang="en-US" sz="2400" dirty="0"/>
              <a:t>Q</a:t>
            </a:r>
            <a:r>
              <a:rPr lang="en-US" sz="2400" dirty="0" smtClean="0"/>
              <a:t>uestion, Chart Completion, Sentence Completion, Transformation, Summary Writing, Essay Writing, Report Writing, Pair Activity, Group Interaction, etc.  </a:t>
            </a:r>
          </a:p>
          <a:p>
            <a:r>
              <a:rPr lang="en-US" sz="2400" dirty="0" smtClean="0"/>
              <a:t>Type of texts </a:t>
            </a:r>
          </a:p>
          <a:p>
            <a:pPr marL="457200" lvl="1" indent="0">
              <a:buNone/>
            </a:pPr>
            <a:r>
              <a:rPr lang="en-US" sz="2400" dirty="0" smtClean="0"/>
              <a:t>-- length</a:t>
            </a:r>
          </a:p>
          <a:p>
            <a:pPr lvl="1"/>
            <a:r>
              <a:rPr lang="en-US" sz="2400" dirty="0" smtClean="0"/>
              <a:t>difficulty</a:t>
            </a:r>
          </a:p>
          <a:p>
            <a:pPr lvl="1"/>
            <a:r>
              <a:rPr lang="en-US" sz="2400" dirty="0" smtClean="0"/>
              <a:t>Genre</a:t>
            </a:r>
          </a:p>
          <a:p>
            <a:pPr lvl="1"/>
            <a:r>
              <a:rPr lang="en-US" sz="2400" dirty="0" smtClean="0"/>
              <a:t>Readability Index</a:t>
            </a:r>
          </a:p>
          <a:p>
            <a:pPr lvl="1"/>
            <a:endParaRPr lang="en-US" sz="2400" dirty="0"/>
          </a:p>
          <a:p>
            <a:pPr lvl="1"/>
            <a:endParaRPr lang="ms-MY" dirty="0"/>
          </a:p>
        </p:txBody>
      </p:sp>
      <p:sp>
        <p:nvSpPr>
          <p:cNvPr id="4" name="TextBox 3"/>
          <p:cNvSpPr txBox="1"/>
          <p:nvPr/>
        </p:nvSpPr>
        <p:spPr>
          <a:xfrm>
            <a:off x="227474" y="1478712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928670"/>
            <a:ext cx="8229600" cy="2154230"/>
          </a:xfrm>
        </p:spPr>
        <p:txBody>
          <a:bodyPr/>
          <a:lstStyle/>
          <a:p>
            <a:r>
              <a:rPr lang="en-US" dirty="0" smtClean="0"/>
              <a:t>Test Design Concerns</a:t>
            </a:r>
            <a:endParaRPr lang="ms-MY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0100" y="3500438"/>
            <a:ext cx="7686700" cy="2357453"/>
          </a:xfrm>
        </p:spPr>
        <p:txBody>
          <a:bodyPr/>
          <a:lstStyle/>
          <a:p>
            <a:r>
              <a:rPr lang="en-US" b="1" dirty="0" smtClean="0"/>
              <a:t>What</a:t>
            </a:r>
            <a:r>
              <a:rPr lang="en-US" dirty="0" smtClean="0"/>
              <a:t> is it that we wish to measure?</a:t>
            </a:r>
          </a:p>
          <a:p>
            <a:r>
              <a:rPr lang="en-US" b="1" dirty="0" smtClean="0"/>
              <a:t>How</a:t>
            </a:r>
            <a:r>
              <a:rPr lang="en-US" dirty="0" smtClean="0"/>
              <a:t> can it be accurately measured?</a:t>
            </a:r>
            <a:endParaRPr lang="ms-MY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What</a:t>
            </a:r>
            <a:r>
              <a:rPr lang="en-US" dirty="0" smtClean="0"/>
              <a:t> Is It That We Wish To Measure?</a:t>
            </a:r>
            <a:endParaRPr lang="ms-MY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r>
              <a:rPr lang="en-US" dirty="0" smtClean="0"/>
              <a:t>The </a:t>
            </a:r>
            <a:r>
              <a:rPr lang="en-US" b="1" dirty="0" smtClean="0"/>
              <a:t>underlying knowledge and ability </a:t>
            </a:r>
            <a:r>
              <a:rPr lang="en-US" dirty="0" smtClean="0"/>
              <a:t>that students need to apply to carry out the tasks / to answer the questions</a:t>
            </a:r>
          </a:p>
          <a:p>
            <a:r>
              <a:rPr lang="en-US" dirty="0" smtClean="0"/>
              <a:t>The </a:t>
            </a:r>
            <a:r>
              <a:rPr lang="en-US" b="1" dirty="0" smtClean="0"/>
              <a:t>specific skills </a:t>
            </a:r>
            <a:r>
              <a:rPr lang="en-US" dirty="0" smtClean="0"/>
              <a:t>that students need to  demonstrate in fulfillment of particular tasks / answering questions </a:t>
            </a:r>
            <a:endParaRPr lang="ms-MY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Defining the Reading Construct</a:t>
            </a:r>
            <a:endParaRPr lang="ms-MY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A measure of students’ ability</a:t>
            </a:r>
          </a:p>
          <a:p>
            <a:pPr marL="0" indent="0">
              <a:buNone/>
            </a:pPr>
            <a:r>
              <a:rPr lang="en-US" sz="3600" dirty="0" smtClean="0"/>
              <a:t>e.g. linguistic, discourse &amp; strategic to comprehend and convey meaning as depicted in various texts with emphasis on:</a:t>
            </a:r>
          </a:p>
          <a:p>
            <a:pPr lvl="1"/>
            <a:r>
              <a:rPr lang="en-US" sz="3600" dirty="0" smtClean="0"/>
              <a:t>Comprehension effectiveness</a:t>
            </a:r>
          </a:p>
          <a:p>
            <a:pPr lvl="1"/>
            <a:r>
              <a:rPr lang="en-US" sz="3600" dirty="0" smtClean="0"/>
              <a:t>Grammatical correctness</a:t>
            </a:r>
          </a:p>
          <a:p>
            <a:pPr lvl="1"/>
            <a:endParaRPr lang="ms-MY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Defining the Listening </a:t>
            </a:r>
            <a:r>
              <a:rPr lang="en-US" dirty="0" smtClean="0"/>
              <a:t>Construct</a:t>
            </a:r>
            <a:endParaRPr lang="ms-MY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measure of students’ ability</a:t>
            </a:r>
          </a:p>
          <a:p>
            <a:pPr marL="0" indent="0">
              <a:buNone/>
            </a:pPr>
            <a:r>
              <a:rPr lang="en-US" dirty="0" smtClean="0"/>
              <a:t>e.g. </a:t>
            </a:r>
            <a:r>
              <a:rPr lang="en-US" i="1" dirty="0" smtClean="0"/>
              <a:t> </a:t>
            </a:r>
            <a:r>
              <a:rPr lang="en-US" dirty="0" smtClean="0"/>
              <a:t>linguistic, discourse,  strategic &amp; sociolinguistic to comprehend and convey meaning as depicted in various texts with emphasis on: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- Comprehension effectiveness</a:t>
            </a:r>
          </a:p>
          <a:p>
            <a:pPr lvl="1"/>
            <a:r>
              <a:rPr lang="en-US" dirty="0" smtClean="0"/>
              <a:t>Grammatical correctness</a:t>
            </a:r>
          </a:p>
          <a:p>
            <a:pPr lvl="1"/>
            <a:endParaRPr lang="ms-MY" dirty="0"/>
          </a:p>
        </p:txBody>
      </p:sp>
    </p:spTree>
    <p:extLst>
      <p:ext uri="{BB962C8B-B14F-4D97-AF65-F5344CB8AC3E}">
        <p14:creationId xmlns:p14="http://schemas.microsoft.com/office/powerpoint/2010/main" xmlns="" val="2395209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2757</TotalTime>
  <Words>1076</Words>
  <Application>Microsoft Macintosh PowerPoint</Application>
  <PresentationFormat>On-screen Show (4:3)</PresentationFormat>
  <Paragraphs>147</Paragraphs>
  <Slides>25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     ITEM WRITING WORKSHOP</vt:lpstr>
      <vt:lpstr>To begin -Test Specifications</vt:lpstr>
      <vt:lpstr>Test Specifications cont’n</vt:lpstr>
      <vt:lpstr>SAMPLE TEST SPECS</vt:lpstr>
      <vt:lpstr>Test Format</vt:lpstr>
      <vt:lpstr>Test Design Concerns</vt:lpstr>
      <vt:lpstr>What Is It That We Wish To Measure?</vt:lpstr>
      <vt:lpstr>Defining the Reading Construct</vt:lpstr>
      <vt:lpstr>Defining the Listening Construct</vt:lpstr>
      <vt:lpstr>Defining the Speaking Construct</vt:lpstr>
      <vt:lpstr>Defining the Writing Construct</vt:lpstr>
      <vt:lpstr>SAMPLE OF CONSTRUCT</vt:lpstr>
      <vt:lpstr>Defining the Reading Abilities</vt:lpstr>
      <vt:lpstr>Defining the Listening Abilities</vt:lpstr>
      <vt:lpstr>Defining the Speaking Abilities </vt:lpstr>
      <vt:lpstr>Defining the Writing Abilities</vt:lpstr>
      <vt:lpstr>DEFINING THE ABILITIES</vt:lpstr>
      <vt:lpstr>FAQs -How can we measure it?</vt:lpstr>
      <vt:lpstr>Choice of inputs/stimuli</vt:lpstr>
      <vt:lpstr>Source of Inputs </vt:lpstr>
      <vt:lpstr>Focus of Inputs</vt:lpstr>
      <vt:lpstr>Difficulty of Task </vt:lpstr>
      <vt:lpstr>Designing the Task</vt:lpstr>
      <vt:lpstr>Delivering the Input and Items</vt:lpstr>
      <vt:lpstr> Thank you                                Anie Attan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MAJLIS PEPERIKSAAN MALAYSIA MUET ITEM WRITING WORKSHOP</dc:title>
  <dc:creator>user</dc:creator>
  <cp:lastModifiedBy>Anie</cp:lastModifiedBy>
  <cp:revision>79</cp:revision>
  <dcterms:created xsi:type="dcterms:W3CDTF">2012-10-15T07:20:42Z</dcterms:created>
  <dcterms:modified xsi:type="dcterms:W3CDTF">2017-04-18T15:05:41Z</dcterms:modified>
</cp:coreProperties>
</file>