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8"/>
  </p:notesMasterIdLst>
  <p:sldIdLst>
    <p:sldId id="314" r:id="rId3"/>
    <p:sldId id="264" r:id="rId4"/>
    <p:sldId id="315" r:id="rId5"/>
    <p:sldId id="317" r:id="rId6"/>
    <p:sldId id="316" r:id="rId7"/>
    <p:sldId id="320" r:id="rId8"/>
    <p:sldId id="318" r:id="rId9"/>
    <p:sldId id="322" r:id="rId10"/>
    <p:sldId id="319" r:id="rId11"/>
    <p:sldId id="321" r:id="rId12"/>
    <p:sldId id="327" r:id="rId13"/>
    <p:sldId id="329" r:id="rId14"/>
    <p:sldId id="324" r:id="rId15"/>
    <p:sldId id="325" r:id="rId16"/>
    <p:sldId id="328" r:id="rId17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5CB"/>
    <a:srgbClr val="45209D"/>
    <a:srgbClr val="885373"/>
    <a:srgbClr val="404040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97"/>
  </p:normalViewPr>
  <p:slideViewPr>
    <p:cSldViewPr>
      <p:cViewPr varScale="1">
        <p:scale>
          <a:sx n="108" d="100"/>
          <a:sy n="108" d="100"/>
        </p:scale>
        <p:origin x="9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Kt8eGw8_S8Y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fe=strict&amp;tbs=isz:l&amp;tbm=isch&amp;q=BUSINESSMAN+PNG&amp;spell=1&amp;sa=X&amp;ved=0ahUKEwiZ2J_Bm8rjAhVSAXIKHVruA0QQBQhpKAA&amp;biw=2560&amp;bih=888&amp;dpr=1#imgrc=Rn8EkHZqe8hOTM: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https://unsplash.com/photos/Kt8eGw8_S8Y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AF25E-FE55-453D-8151-404CCEB083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16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0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70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2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9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39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5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2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https://www.google.com/search?safe=strict&amp;tbs=isz:l&amp;tbm=isch&amp;q=BUSINESSMAN+PNG&amp;spell=1&amp;sa=X&amp;ved=0ahUKEwiZ2J_Bm8rjAhVSAXIKHVruA0QQBQhpKAA&amp;biw=2560&amp;bih=888&amp;dpr=1#imgrc=Rn8EkHZqe8hOTM: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AF25E-FE55-453D-8151-404CCEB083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9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D3B8-B26A-4FAB-80C4-8CF2BED43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93358-6C66-4C61-A4B5-B8B406B21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B7B1B-4783-4A72-AAD1-72E272BE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06BB9-F017-489D-8C21-102CCD74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7B924-03E8-4AC2-8D74-208C27F69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9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A69A-4E31-4190-A6CD-E6EF7D64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30" y="768923"/>
            <a:ext cx="11089934" cy="921765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196B2-8BA5-4461-A94D-166D6E25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30" y="1870075"/>
            <a:ext cx="11089934" cy="43068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3ED1F-32E3-4676-B199-3011A4C4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D28F6-159B-46D2-82C1-57ED8ECB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9DC9D-C821-4054-A600-84625401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895E1F18-0523-4B81-86F6-68740681C1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0" y="345687"/>
            <a:ext cx="693044" cy="2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9846EA-57C7-44B7-AF4A-377A641E1CE1}"/>
              </a:ext>
            </a:extLst>
          </p:cNvPr>
          <p:cNvSpPr/>
          <p:nvPr userDrawn="1"/>
        </p:nvSpPr>
        <p:spPr>
          <a:xfrm>
            <a:off x="7991334" y="375280"/>
            <a:ext cx="371903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sz="12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STRICT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8457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42E76-43B1-4103-802C-139D29D9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5A053-7343-478C-AABF-E3FED865A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A7F69-E75C-4AF7-BA89-8841A21F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74D3-7A9C-4644-B247-7A7F39DF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69E74-FD7E-407E-A2BC-89009454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0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0F32-CC21-47FE-B587-A63BA65D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5F8F-C605-4000-98FC-A9B73378F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1610F-6C23-4804-B069-CB0C053E0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E6578-F289-44A4-A934-6E749407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C47E3-1B44-4C77-9CEB-1A4EFE83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95A58-8A0E-49F6-B84F-43FBDFE8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00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39715-4EF1-461E-B819-62DC47C5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82A8-3E21-4913-A4BC-C8DEDC05A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A498A-0368-46FF-B6EA-7B826FEB6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851DB-4050-4A60-A385-4DD3CD485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EE341-B2DB-42C2-879B-D77F48AAD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D7CAC-23BC-4A14-AB39-0262D188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C67C2-E321-4B85-9D83-6BEDDDC4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C75077-EB62-438B-B04F-1F21C38BD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16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8EAD-7298-4A05-BD52-DEC3D32D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99313-4233-4E00-AEB0-BCEFA135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11370-AC07-4EAD-B218-7A7013B5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75350-DE81-41FB-AD0D-2570EADD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8F658-39B2-433D-911E-1760CA7E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93482-C778-4F61-ACBC-D880048F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FAEC3-C781-40E2-9B4C-623668D6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6DE6-A1AA-4607-A2F6-794299B2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9AC29-1D79-435F-885D-78B3CA2A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31F55-4273-4DDF-A5F8-BD9CD98F0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D1799-6B56-43B9-97AF-357E9858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D6CAD-ECD4-4B83-9894-837596E4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53F8E-2D6A-495A-81EC-9374D691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24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3835-386E-472E-9019-D20BCBDE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65BB7-DE4B-49F2-B8BE-B3C584E8B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F01FE-237B-4046-B75D-793EF3FB1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9B8A0-75F0-4240-B6CD-6D5C2440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68CB6-8BA4-4D75-A8F9-F4C6F91F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430A6-08A7-412D-98EB-FDD6A4CC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73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C2D5-99CD-48E6-8F7D-0454AFA8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5626F-E638-46CF-BB1A-86AA2EA5E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1FE19-A70D-4824-8B60-57C810E9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FB03B-DD42-47A4-8EC2-F95A8136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D9B4-61AB-4B28-B730-E7A684ED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9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03E9A-E9E6-4126-BF9A-95F1CFE72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03D2D-1E12-4C7C-9897-49F950CA7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FB69E-9E8A-49FC-B4B6-FDF3E44E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5CA67-DEBE-4710-AD31-41747F06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8E89-0351-48DD-9B6B-53169550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245267"/>
            <a:ext cx="12192000" cy="61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440654" y="6420416"/>
            <a:ext cx="1723549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This is a Presentation Title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54869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11646174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202730" y="6323774"/>
            <a:ext cx="491305" cy="420448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7/17/22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56F8D-9E86-477A-BB4D-F341DD0D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28BE3-2C6C-45A1-A4EE-8DDA5FB95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F8147-30C4-49DD-A2D2-A647D7D2D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F446-4606-44B3-8CAA-90B605066BA2}" type="datetimeFigureOut">
              <a:rPr lang="en-US" smtClean="0"/>
              <a:t>7/17/22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737CE-7A6A-4A87-B76C-828D3B6FA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BB3C4-D12D-45A3-9FD9-9D7A1EC8F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11D47-BEAA-43EC-A90A-0B84DE8D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3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AqNEYvpFuI8KrXT4voVGp1" TargetMode="External"/><Relationship Id="rId7" Type="http://schemas.openxmlformats.org/officeDocument/2006/relationships/hyperlink" Target="https://humanities.utm.my/kl/research-are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humanities.utm.my/k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81107E-969E-45E2-914E-25BF2E86CF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0" y="24719"/>
            <a:ext cx="10210800" cy="68085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9EEE0F-A92C-4705-8B3F-4B86F00A759A}"/>
              </a:ext>
            </a:extLst>
          </p:cNvPr>
          <p:cNvSpPr/>
          <p:nvPr/>
        </p:nvSpPr>
        <p:spPr>
          <a:xfrm>
            <a:off x="1589217" y="2860365"/>
            <a:ext cx="936807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FACULTY OF SOCIAL SCIENCES AND HUMANITIES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90EF2-7B93-4DC7-B8A4-3561997F53F1}"/>
              </a:ext>
            </a:extLst>
          </p:cNvPr>
          <p:cNvSpPr/>
          <p:nvPr/>
        </p:nvSpPr>
        <p:spPr>
          <a:xfrm>
            <a:off x="4924572" y="3691024"/>
            <a:ext cx="603272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KUALA LUMPUR</a:t>
            </a:r>
            <a:endParaRPr kumimoji="0" lang="en-US" sz="3200" b="0" i="0" u="none" strike="noStrike" kern="1200" cap="none" spc="-15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63AFFA-6302-40CE-A9F6-A8309BF95368}"/>
              </a:ext>
            </a:extLst>
          </p:cNvPr>
          <p:cNvCxnSpPr/>
          <p:nvPr/>
        </p:nvCxnSpPr>
        <p:spPr>
          <a:xfrm flipV="1">
            <a:off x="5244662" y="746235"/>
            <a:ext cx="964579" cy="18603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B645AB-6E3A-4A63-9B78-601B965A737E}"/>
              </a:ext>
            </a:extLst>
          </p:cNvPr>
          <p:cNvCxnSpPr/>
          <p:nvPr/>
        </p:nvCxnSpPr>
        <p:spPr>
          <a:xfrm flipV="1">
            <a:off x="3407724" y="4036689"/>
            <a:ext cx="964579" cy="18603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C66E34A-E8B8-6540-DC50-5912430ED4AB}"/>
              </a:ext>
            </a:extLst>
          </p:cNvPr>
          <p:cNvSpPr txBox="1"/>
          <p:nvPr/>
        </p:nvSpPr>
        <p:spPr>
          <a:xfrm>
            <a:off x="2171700" y="1748983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SEMESTER BRIEFING</a:t>
            </a:r>
          </a:p>
        </p:txBody>
      </p:sp>
    </p:spTree>
    <p:extLst>
      <p:ext uri="{BB962C8B-B14F-4D97-AF65-F5344CB8AC3E}">
        <p14:creationId xmlns:p14="http://schemas.microsoft.com/office/powerpoint/2010/main" val="51539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763872" y="1538604"/>
            <a:ext cx="642812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DR WAN NUR ASYURA WAN ADNAN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EB5FD-BE4D-4D16-B6A1-11DF92C46201}"/>
              </a:ext>
            </a:extLst>
          </p:cNvPr>
          <p:cNvSpPr/>
          <p:nvPr/>
        </p:nvSpPr>
        <p:spPr>
          <a:xfrm>
            <a:off x="5763872" y="3145445"/>
            <a:ext cx="52851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LECTURER, FSSHKL 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A85EB-458D-4954-B7E0-EA6621FB31B0}"/>
              </a:ext>
            </a:extLst>
          </p:cNvPr>
          <p:cNvGrpSpPr/>
          <p:nvPr/>
        </p:nvGrpSpPr>
        <p:grpSpPr>
          <a:xfrm>
            <a:off x="5445593" y="4313558"/>
            <a:ext cx="3431928" cy="555456"/>
            <a:chOff x="5331072" y="505116"/>
            <a:chExt cx="3431928" cy="555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0D131-28BA-49AB-8330-097BF206ADE8}"/>
                </a:ext>
              </a:extLst>
            </p:cNvPr>
            <p:cNvSpPr/>
            <p:nvPr/>
          </p:nvSpPr>
          <p:spPr>
            <a:xfrm>
              <a:off x="5486400" y="533400"/>
              <a:ext cx="3276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08E4B-BB8E-4B6D-A267-EE2C78882122}"/>
                </a:ext>
              </a:extLst>
            </p:cNvPr>
            <p:cNvSpPr/>
            <p:nvPr/>
          </p:nvSpPr>
          <p:spPr>
            <a:xfrm>
              <a:off x="5573990" y="528935"/>
              <a:ext cx="3036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98660E-7685-4141-9160-8308BC7DCAFC}"/>
                </a:ext>
              </a:extLst>
            </p:cNvPr>
            <p:cNvSpPr/>
            <p:nvPr/>
          </p:nvSpPr>
          <p:spPr>
            <a:xfrm>
              <a:off x="5331072" y="505116"/>
              <a:ext cx="555456" cy="5554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5E0FC-853A-4AC4-89EF-1B27CC7F4689}"/>
                </a:ext>
              </a:extLst>
            </p:cNvPr>
            <p:cNvGrpSpPr/>
            <p:nvPr/>
          </p:nvGrpSpPr>
          <p:grpSpPr>
            <a:xfrm>
              <a:off x="5476359" y="639113"/>
              <a:ext cx="306599" cy="241308"/>
              <a:chOff x="-4513264" y="1565275"/>
              <a:chExt cx="1274763" cy="1003300"/>
            </a:xfrm>
            <a:solidFill>
              <a:schemeClr val="accent4"/>
            </a:solidFill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B8B1A8D4-E5BA-4A7C-BE70-DCCAE961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13264" y="1565275"/>
                <a:ext cx="1274763" cy="700088"/>
              </a:xfrm>
              <a:custGeom>
                <a:avLst/>
                <a:gdLst>
                  <a:gd name="T0" fmla="*/ 420 w 452"/>
                  <a:gd name="T1" fmla="*/ 63 h 246"/>
                  <a:gd name="T2" fmla="*/ 305 w 452"/>
                  <a:gd name="T3" fmla="*/ 63 h 246"/>
                  <a:gd name="T4" fmla="*/ 305 w 452"/>
                  <a:gd name="T5" fmla="*/ 21 h 246"/>
                  <a:gd name="T6" fmla="*/ 281 w 452"/>
                  <a:gd name="T7" fmla="*/ 0 h 246"/>
                  <a:gd name="T8" fmla="*/ 174 w 452"/>
                  <a:gd name="T9" fmla="*/ 0 h 246"/>
                  <a:gd name="T10" fmla="*/ 150 w 452"/>
                  <a:gd name="T11" fmla="*/ 28 h 246"/>
                  <a:gd name="T12" fmla="*/ 150 w 452"/>
                  <a:gd name="T13" fmla="*/ 63 h 246"/>
                  <a:gd name="T14" fmla="*/ 36 w 452"/>
                  <a:gd name="T15" fmla="*/ 63 h 246"/>
                  <a:gd name="T16" fmla="*/ 6 w 452"/>
                  <a:gd name="T17" fmla="*/ 106 h 246"/>
                  <a:gd name="T18" fmla="*/ 6 w 452"/>
                  <a:gd name="T19" fmla="*/ 246 h 246"/>
                  <a:gd name="T20" fmla="*/ 57 w 452"/>
                  <a:gd name="T21" fmla="*/ 246 h 246"/>
                  <a:gd name="T22" fmla="*/ 57 w 452"/>
                  <a:gd name="T23" fmla="*/ 206 h 246"/>
                  <a:gd name="T24" fmla="*/ 102 w 452"/>
                  <a:gd name="T25" fmla="*/ 206 h 246"/>
                  <a:gd name="T26" fmla="*/ 102 w 452"/>
                  <a:gd name="T27" fmla="*/ 246 h 246"/>
                  <a:gd name="T28" fmla="*/ 362 w 452"/>
                  <a:gd name="T29" fmla="*/ 246 h 246"/>
                  <a:gd name="T30" fmla="*/ 362 w 452"/>
                  <a:gd name="T31" fmla="*/ 204 h 246"/>
                  <a:gd name="T32" fmla="*/ 407 w 452"/>
                  <a:gd name="T33" fmla="*/ 204 h 246"/>
                  <a:gd name="T34" fmla="*/ 407 w 452"/>
                  <a:gd name="T35" fmla="*/ 246 h 246"/>
                  <a:gd name="T36" fmla="*/ 449 w 452"/>
                  <a:gd name="T37" fmla="*/ 246 h 246"/>
                  <a:gd name="T38" fmla="*/ 449 w 452"/>
                  <a:gd name="T39" fmla="*/ 103 h 246"/>
                  <a:gd name="T40" fmla="*/ 420 w 452"/>
                  <a:gd name="T41" fmla="*/ 63 h 246"/>
                  <a:gd name="T42" fmla="*/ 187 w 452"/>
                  <a:gd name="T43" fmla="*/ 27 h 246"/>
                  <a:gd name="T44" fmla="*/ 268 w 452"/>
                  <a:gd name="T45" fmla="*/ 27 h 246"/>
                  <a:gd name="T46" fmla="*/ 268 w 452"/>
                  <a:gd name="T47" fmla="*/ 63 h 246"/>
                  <a:gd name="T48" fmla="*/ 187 w 452"/>
                  <a:gd name="T49" fmla="*/ 63 h 246"/>
                  <a:gd name="T50" fmla="*/ 187 w 452"/>
                  <a:gd name="T51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2" h="246">
                    <a:moveTo>
                      <a:pt x="420" y="63"/>
                    </a:moveTo>
                    <a:cubicBezTo>
                      <a:pt x="389" y="63"/>
                      <a:pt x="305" y="63"/>
                      <a:pt x="305" y="63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5" y="21"/>
                      <a:pt x="307" y="0"/>
                      <a:pt x="281" y="0"/>
                    </a:cubicBezTo>
                    <a:cubicBezTo>
                      <a:pt x="255" y="0"/>
                      <a:pt x="204" y="0"/>
                      <a:pt x="174" y="0"/>
                    </a:cubicBezTo>
                    <a:cubicBezTo>
                      <a:pt x="147" y="0"/>
                      <a:pt x="150" y="28"/>
                      <a:pt x="150" y="28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3"/>
                      <a:pt x="77" y="63"/>
                      <a:pt x="36" y="63"/>
                    </a:cubicBezTo>
                    <a:cubicBezTo>
                      <a:pt x="0" y="63"/>
                      <a:pt x="6" y="106"/>
                      <a:pt x="6" y="10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62" y="204"/>
                      <a:pt x="362" y="204"/>
                      <a:pt x="362" y="204"/>
                    </a:cubicBezTo>
                    <a:cubicBezTo>
                      <a:pt x="407" y="204"/>
                      <a:pt x="407" y="204"/>
                      <a:pt x="407" y="204"/>
                    </a:cubicBezTo>
                    <a:cubicBezTo>
                      <a:pt x="407" y="246"/>
                      <a:pt x="407" y="246"/>
                      <a:pt x="407" y="246"/>
                    </a:cubicBezTo>
                    <a:cubicBezTo>
                      <a:pt x="449" y="246"/>
                      <a:pt x="449" y="246"/>
                      <a:pt x="449" y="246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49" y="103"/>
                      <a:pt x="452" y="63"/>
                      <a:pt x="420" y="63"/>
                    </a:cubicBezTo>
                    <a:close/>
                    <a:moveTo>
                      <a:pt x="187" y="27"/>
                    </a:moveTo>
                    <a:cubicBezTo>
                      <a:pt x="268" y="27"/>
                      <a:pt x="268" y="27"/>
                      <a:pt x="268" y="27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187" y="63"/>
                      <a:pt x="187" y="63"/>
                      <a:pt x="187" y="63"/>
                    </a:cubicBezTo>
                    <a:lnTo>
                      <a:pt x="18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872F0DAB-1B98-443F-97C4-4D3DCA16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7389" y="2311400"/>
                <a:ext cx="1250950" cy="257175"/>
              </a:xfrm>
              <a:custGeom>
                <a:avLst/>
                <a:gdLst>
                  <a:gd name="T0" fmla="*/ 633 w 788"/>
                  <a:gd name="T1" fmla="*/ 61 h 162"/>
                  <a:gd name="T2" fmla="*/ 633 w 788"/>
                  <a:gd name="T3" fmla="*/ 0 h 162"/>
                  <a:gd name="T4" fmla="*/ 171 w 788"/>
                  <a:gd name="T5" fmla="*/ 0 h 162"/>
                  <a:gd name="T6" fmla="*/ 171 w 788"/>
                  <a:gd name="T7" fmla="*/ 67 h 162"/>
                  <a:gd name="T8" fmla="*/ 91 w 788"/>
                  <a:gd name="T9" fmla="*/ 67 h 162"/>
                  <a:gd name="T10" fmla="*/ 91 w 788"/>
                  <a:gd name="T11" fmla="*/ 0 h 162"/>
                  <a:gd name="T12" fmla="*/ 0 w 788"/>
                  <a:gd name="T13" fmla="*/ 0 h 162"/>
                  <a:gd name="T14" fmla="*/ 0 w 788"/>
                  <a:gd name="T15" fmla="*/ 162 h 162"/>
                  <a:gd name="T16" fmla="*/ 788 w 788"/>
                  <a:gd name="T17" fmla="*/ 162 h 162"/>
                  <a:gd name="T18" fmla="*/ 788 w 788"/>
                  <a:gd name="T19" fmla="*/ 0 h 162"/>
                  <a:gd name="T20" fmla="*/ 713 w 788"/>
                  <a:gd name="T21" fmla="*/ 0 h 162"/>
                  <a:gd name="T22" fmla="*/ 713 w 788"/>
                  <a:gd name="T23" fmla="*/ 61 h 162"/>
                  <a:gd name="T24" fmla="*/ 633 w 788"/>
                  <a:gd name="T25" fmla="*/ 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162">
                    <a:moveTo>
                      <a:pt x="633" y="61"/>
                    </a:moveTo>
                    <a:lnTo>
                      <a:pt x="633" y="0"/>
                    </a:lnTo>
                    <a:lnTo>
                      <a:pt x="171" y="0"/>
                    </a:lnTo>
                    <a:lnTo>
                      <a:pt x="171" y="67"/>
                    </a:lnTo>
                    <a:lnTo>
                      <a:pt x="91" y="67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88" y="162"/>
                    </a:lnTo>
                    <a:lnTo>
                      <a:pt x="788" y="0"/>
                    </a:lnTo>
                    <a:lnTo>
                      <a:pt x="713" y="0"/>
                    </a:lnTo>
                    <a:lnTo>
                      <a:pt x="713" y="61"/>
                    </a:lnTo>
                    <a:lnTo>
                      <a:pt x="6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96FD0AA4-C6A6-4631-BA55-8A3073E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52926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60D806C9-5127-428E-8F7C-8D6DAFE6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92501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445592" y="4894414"/>
            <a:ext cx="4536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Applied linguistics, Health Communication, Media Discourse</a:t>
            </a:r>
            <a:endParaRPr lang="en-GB" sz="1800" dirty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C9D1E-597F-4F75-A894-A1BAF93AA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1" y="1264690"/>
            <a:ext cx="5593310" cy="55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146442" y="755534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EA6EB150-5F65-4729-A1CC-D2FE97C0E97A}"/>
              </a:ext>
            </a:extLst>
          </p:cNvPr>
          <p:cNvSpPr/>
          <p:nvPr/>
        </p:nvSpPr>
        <p:spPr>
          <a:xfrm flipH="1">
            <a:off x="5244125" y="2736839"/>
            <a:ext cx="6008802" cy="15303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6C001F-CD79-480A-A7D6-17CEAE392F8C}"/>
              </a:ext>
            </a:extLst>
          </p:cNvPr>
          <p:cNvSpPr/>
          <p:nvPr/>
        </p:nvSpPr>
        <p:spPr>
          <a:xfrm flipH="1">
            <a:off x="5757986" y="3429000"/>
            <a:ext cx="462800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D" sz="1400" dirty="0">
                <a:latin typeface="Segoe UI Light" panose="020B0502040204020203" pitchFamily="34" charset="0"/>
              </a:rPr>
              <a:t>Assistant Administrative Officer</a:t>
            </a:r>
          </a:p>
          <a:p>
            <a:r>
              <a:rPr lang="en-ID" sz="1400" dirty="0">
                <a:solidFill>
                  <a:srgbClr val="0903B5"/>
                </a:solidFill>
                <a:latin typeface="Segoe UI Light" panose="020B0502040204020203" pitchFamily="34" charset="0"/>
              </a:rPr>
              <a:t>nadzrin@utm.my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F2D61E-9C5F-4930-882F-8A76F718F82C}"/>
              </a:ext>
            </a:extLst>
          </p:cNvPr>
          <p:cNvSpPr/>
          <p:nvPr/>
        </p:nvSpPr>
        <p:spPr>
          <a:xfrm flipH="1">
            <a:off x="5782868" y="2895531"/>
            <a:ext cx="4971638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D" sz="1600" b="1" i="1" dirty="0">
                <a:solidFill>
                  <a:schemeClr val="accent4"/>
                </a:solidFill>
                <a:latin typeface="Georgia" panose="02040502050405020303" pitchFamily="18" charset="0"/>
              </a:rPr>
              <a:t>Mr. Muhammad </a:t>
            </a:r>
            <a:r>
              <a:rPr lang="en-ID" sz="1600" b="1" i="1" dirty="0" err="1">
                <a:solidFill>
                  <a:schemeClr val="accent4"/>
                </a:solidFill>
                <a:latin typeface="Georgia" panose="02040502050405020303" pitchFamily="18" charset="0"/>
              </a:rPr>
              <a:t>Nadzrin</a:t>
            </a:r>
            <a:r>
              <a:rPr lang="en-ID" sz="1600" b="1" i="1" dirty="0">
                <a:solidFill>
                  <a:schemeClr val="accent4"/>
                </a:solidFill>
                <a:latin typeface="Georgia" panose="02040502050405020303" pitchFamily="18" charset="0"/>
              </a:rPr>
              <a:t> bin Abdullah Mohmmad </a:t>
            </a:r>
            <a:r>
              <a:rPr lang="en-ID" sz="1600" b="1" i="1" dirty="0" err="1">
                <a:solidFill>
                  <a:schemeClr val="accent4"/>
                </a:solidFill>
                <a:latin typeface="Georgia" panose="02040502050405020303" pitchFamily="18" charset="0"/>
              </a:rPr>
              <a:t>Suhaimi</a:t>
            </a:r>
            <a:endParaRPr lang="en-ID" sz="1600" b="1" i="1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3310EE-2F02-4C70-9650-B9465DF46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21" y="1204737"/>
            <a:ext cx="2774839" cy="37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93C4F-3923-45DC-925E-84C034E0CFED}"/>
              </a:ext>
            </a:extLst>
          </p:cNvPr>
          <p:cNvSpPr txBox="1"/>
          <p:nvPr/>
        </p:nvSpPr>
        <p:spPr>
          <a:xfrm>
            <a:off x="5713487" y="4359201"/>
            <a:ext cx="5401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charge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Supervisor/ Co-SV appointment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Proposal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Viva submission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Thesis submission/ Graduation/ Deferment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54588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146442" y="755534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54">
            <a:extLst>
              <a:ext uri="{FF2B5EF4-FFF2-40B4-BE49-F238E27FC236}">
                <a16:creationId xmlns:a16="http://schemas.microsoft.com/office/drawing/2014/main" id="{EA6EB150-5F65-4729-A1CC-D2FE97C0E97A}"/>
              </a:ext>
            </a:extLst>
          </p:cNvPr>
          <p:cNvSpPr/>
          <p:nvPr/>
        </p:nvSpPr>
        <p:spPr>
          <a:xfrm flipH="1">
            <a:off x="5244125" y="2736839"/>
            <a:ext cx="6008802" cy="11865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6C001F-CD79-480A-A7D6-17CEAE392F8C}"/>
              </a:ext>
            </a:extLst>
          </p:cNvPr>
          <p:cNvSpPr/>
          <p:nvPr/>
        </p:nvSpPr>
        <p:spPr>
          <a:xfrm flipH="1">
            <a:off x="5758214" y="3331119"/>
            <a:ext cx="462800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D" sz="1400" dirty="0">
                <a:latin typeface="Segoe UI Light" panose="020B0502040204020203" pitchFamily="34" charset="0"/>
              </a:rPr>
              <a:t>Assistant Administrative Officer</a:t>
            </a:r>
          </a:p>
          <a:p>
            <a:r>
              <a:rPr lang="en-ID" sz="1400" dirty="0">
                <a:solidFill>
                  <a:srgbClr val="0903B5"/>
                </a:solidFill>
                <a:latin typeface="Segoe UI Light" panose="020B0502040204020203" pitchFamily="34" charset="0"/>
              </a:rPr>
              <a:t>roshaiza.kl@utm.my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F2D61E-9C5F-4930-882F-8A76F718F82C}"/>
              </a:ext>
            </a:extLst>
          </p:cNvPr>
          <p:cNvSpPr/>
          <p:nvPr/>
        </p:nvSpPr>
        <p:spPr>
          <a:xfrm flipH="1">
            <a:off x="5762707" y="2960626"/>
            <a:ext cx="4971638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ID" sz="1600" b="1" i="1" dirty="0" err="1">
                <a:solidFill>
                  <a:schemeClr val="accent4"/>
                </a:solidFill>
                <a:latin typeface="Georgia" panose="02040502050405020303" pitchFamily="18" charset="0"/>
              </a:rPr>
              <a:t>Mdm</a:t>
            </a:r>
            <a:r>
              <a:rPr lang="en-ID" sz="1600" b="1" i="1" dirty="0">
                <a:solidFill>
                  <a:schemeClr val="accent4"/>
                </a:solidFill>
                <a:latin typeface="Georgia" panose="02040502050405020303" pitchFamily="18" charset="0"/>
              </a:rPr>
              <a:t> </a:t>
            </a:r>
            <a:r>
              <a:rPr lang="en-ID" sz="1600" b="1" i="1" dirty="0" err="1">
                <a:solidFill>
                  <a:schemeClr val="accent4"/>
                </a:solidFill>
                <a:latin typeface="Georgia" panose="02040502050405020303" pitchFamily="18" charset="0"/>
              </a:rPr>
              <a:t>Roshaiza</a:t>
            </a:r>
            <a:r>
              <a:rPr lang="en-ID" sz="1600" b="1" i="1" dirty="0">
                <a:solidFill>
                  <a:schemeClr val="accent4"/>
                </a:solidFill>
                <a:latin typeface="Georgia" panose="02040502050405020303" pitchFamily="18" charset="0"/>
              </a:rPr>
              <a:t> Ghazali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CBCB1-D2C6-4C04-A150-F7EFDDEC9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58" y="609600"/>
            <a:ext cx="3354365" cy="4469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57BBBF-7C13-4A40-B645-0B0D78926832}"/>
              </a:ext>
            </a:extLst>
          </p:cNvPr>
          <p:cNvSpPr txBox="1"/>
          <p:nvPr/>
        </p:nvSpPr>
        <p:spPr>
          <a:xfrm>
            <a:off x="5713487" y="4359201"/>
            <a:ext cx="5401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charge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Course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Research code registration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8566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719" y="0"/>
            <a:ext cx="5084391" cy="6858000"/>
            <a:chOff x="3434833" y="0"/>
            <a:chExt cx="5084391" cy="6858000"/>
          </a:xfrm>
          <a:solidFill>
            <a:schemeClr val="bg1"/>
          </a:solidFill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943895" y="932309"/>
            <a:ext cx="642812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COURSES OFFERED IN FSSHKL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934691" y="2610426"/>
            <a:ext cx="5818528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 Light" panose="020F0302020204030204" pitchFamily="34" charset="0"/>
              </a:rPr>
              <a:t>M</a:t>
            </a:r>
            <a:r>
              <a:rPr lang="en-MY" sz="1800" dirty="0">
                <a:latin typeface="Calibri Light" panose="020F0302020204030204" pitchFamily="34" charset="0"/>
              </a:rPr>
              <a:t>Phil and PhD programmes (LA)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M Ed. TESL (</a:t>
            </a:r>
            <a:r>
              <a:rPr lang="en-MY" sz="1800" dirty="0" err="1">
                <a:latin typeface="Calibri Light" panose="020F0302020204030204" pitchFamily="34" charset="0"/>
              </a:rPr>
              <a:t>SoE</a:t>
            </a:r>
            <a:r>
              <a:rPr lang="en-MY" sz="1800" dirty="0">
                <a:latin typeface="Calibri Light" panose="020F0302020204030204" pitchFamily="34" charset="0"/>
              </a:rPr>
              <a:t>) – Taught Course and Mixed Mode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PhD TESL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CURRENT STUDENTS: </a:t>
            </a:r>
            <a:r>
              <a:rPr lang="en-MY" sz="1800" b="1" dirty="0">
                <a:latin typeface="Calibri Light" panose="020F0302020204030204" pitchFamily="34" charset="0"/>
              </a:rPr>
              <a:t>72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MY" sz="1800" dirty="0">
                <a:highlight>
                  <a:srgbClr val="FFFF00"/>
                </a:highlight>
                <a:latin typeface="Calibri Light" panose="020F0302020204030204" pitchFamily="34" charset="0"/>
              </a:rPr>
              <a:t>NEW PHD STUDENTS: 7 (LA), </a:t>
            </a:r>
            <a:r>
              <a:rPr lang="en-MY" sz="1800" b="1" dirty="0">
                <a:highlight>
                  <a:srgbClr val="FFFF00"/>
                </a:highlight>
                <a:latin typeface="Calibri Light" panose="020F0302020204030204" pitchFamily="34" charset="0"/>
              </a:rPr>
              <a:t>3</a:t>
            </a:r>
            <a:r>
              <a:rPr lang="en-MY" sz="1800" dirty="0">
                <a:highlight>
                  <a:srgbClr val="FFFF00"/>
                </a:highlight>
                <a:latin typeface="Calibri Light" panose="020F0302020204030204" pitchFamily="34" charset="0"/>
              </a:rPr>
              <a:t> (PHD TESL)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MY" sz="1800" dirty="0">
                <a:highlight>
                  <a:srgbClr val="FFFF00"/>
                </a:highlight>
                <a:latin typeface="Calibri Light" panose="020F0302020204030204" pitchFamily="34" charset="0"/>
              </a:rPr>
              <a:t>NEW MASTER STUDENT: </a:t>
            </a:r>
            <a:r>
              <a:rPr lang="en-MY" sz="1800" b="1" dirty="0">
                <a:highlight>
                  <a:srgbClr val="FFFF00"/>
                </a:highlight>
                <a:latin typeface="Calibri Light" panose="020F0302020204030204" pitchFamily="34" charset="0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EB6BF-78A6-4A38-B417-99FF6A2832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72436"/>
            <a:ext cx="4794654" cy="319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030EC-E731-437B-87A2-86EAD21FF7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2" y="3270413"/>
            <a:ext cx="4765612" cy="35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7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719" y="0"/>
            <a:ext cx="5084391" cy="6858000"/>
            <a:chOff x="3434833" y="0"/>
            <a:chExt cx="5084391" cy="6858000"/>
          </a:xfrm>
          <a:solidFill>
            <a:schemeClr val="bg1"/>
          </a:solidFill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6603731" y="744788"/>
            <a:ext cx="642812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GET IN TOUCH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702903" y="2171293"/>
            <a:ext cx="637641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800" b="1" dirty="0">
                <a:latin typeface="Calibri Light" panose="020F0302020204030204" pitchFamily="34" charset="0"/>
              </a:rPr>
              <a:t>WhatsApp PG FSSHKL Students</a:t>
            </a:r>
            <a:r>
              <a:rPr lang="en-GB" sz="1800" dirty="0">
                <a:latin typeface="Calibri Light" panose="020F0302020204030204" pitchFamily="34" charset="0"/>
              </a:rPr>
              <a:t>: </a:t>
            </a:r>
            <a:r>
              <a:rPr lang="en-GB" sz="1800" dirty="0">
                <a:latin typeface="Calibri Light" panose="020F0302020204030204" pitchFamily="34" charset="0"/>
                <a:hlinkClick r:id="rId3"/>
              </a:rPr>
              <a:t>https://chat.whatsapp.com/AqNEYvpFuI8KrXT4voVGp1</a:t>
            </a:r>
            <a:r>
              <a:rPr lang="en-GB" sz="1800" dirty="0">
                <a:latin typeface="Calibri Light" panose="020F0302020204030204" pitchFamily="34" charset="0"/>
              </a:rPr>
              <a:t> (Only for FSSHKL students) 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800" b="1" dirty="0">
                <a:latin typeface="Calibri Light" panose="020F0302020204030204" pitchFamily="34" charset="0"/>
              </a:rPr>
              <a:t>Website</a:t>
            </a:r>
            <a:r>
              <a:rPr lang="en-GB" sz="1800" dirty="0">
                <a:latin typeface="Calibri Light" panose="020F0302020204030204" pitchFamily="34" charset="0"/>
              </a:rPr>
              <a:t>: </a:t>
            </a:r>
            <a:r>
              <a:rPr lang="en-US" sz="1400" dirty="0">
                <a:solidFill>
                  <a:srgbClr val="0903B5"/>
                </a:solidFill>
                <a:latin typeface="Segoe UI 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https://humanities.utm.my/kl/</a:t>
            </a:r>
            <a:endParaRPr lang="en-GB" sz="1800" dirty="0">
              <a:latin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800" b="1" dirty="0">
                <a:latin typeface="Calibri Light" panose="020F0302020204030204" pitchFamily="34" charset="0"/>
              </a:rPr>
              <a:t>IG</a:t>
            </a:r>
            <a:r>
              <a:rPr lang="en-GB" sz="1800" dirty="0">
                <a:latin typeface="Calibri Light" panose="020F0302020204030204" pitchFamily="34" charset="0"/>
              </a:rPr>
              <a:t>: </a:t>
            </a:r>
            <a:r>
              <a:rPr lang="en-GB" sz="1800" dirty="0" err="1">
                <a:latin typeface="Calibri Light" panose="020F0302020204030204" pitchFamily="34" charset="0"/>
              </a:rPr>
              <a:t>humanities.utmkl</a:t>
            </a:r>
            <a:endParaRPr lang="en-GB" sz="1800" dirty="0">
              <a:latin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EB6BF-78A6-4A38-B417-99FF6A283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72436"/>
            <a:ext cx="4794654" cy="319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0030EC-E731-437B-87A2-86EAD21FF7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2" y="3270413"/>
            <a:ext cx="4765612" cy="3574209"/>
          </a:xfrm>
          <a:prstGeom prst="rect">
            <a:avLst/>
          </a:prstGeom>
        </p:spPr>
      </p:pic>
      <p:sp>
        <p:nvSpPr>
          <p:cNvPr id="12" name="Rounded Rectangle 41">
            <a:extLst>
              <a:ext uri="{FF2B5EF4-FFF2-40B4-BE49-F238E27FC236}">
                <a16:creationId xmlns:a16="http://schemas.microsoft.com/office/drawing/2014/main" id="{C788F9CF-AD3A-4A29-B1DD-07ABDF942A7A}"/>
              </a:ext>
            </a:extLst>
          </p:cNvPr>
          <p:cNvSpPr/>
          <p:nvPr/>
        </p:nvSpPr>
        <p:spPr>
          <a:xfrm flipH="1">
            <a:off x="5668691" y="4344314"/>
            <a:ext cx="6008802" cy="129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4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>
                <a:solidFill>
                  <a:schemeClr val="accent4"/>
                </a:solidFill>
                <a:latin typeface="Georgia" panose="02040502050405020303" pitchFamily="18" charset="0"/>
              </a:rPr>
              <a:t>LIST OF EXPERTISE IN KL</a:t>
            </a:r>
          </a:p>
          <a:p>
            <a:pPr algn="ctr"/>
            <a:r>
              <a:rPr lang="en-US" sz="2000" dirty="0">
                <a:solidFill>
                  <a:srgbClr val="0903B5"/>
                </a:solidFill>
                <a:latin typeface="Segoe UI Ligh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https://humanities.utm.my/kl/research-area/</a:t>
            </a:r>
            <a:endParaRPr lang="en-US" sz="2000" dirty="0">
              <a:solidFill>
                <a:srgbClr val="0903B5"/>
              </a:solidFill>
              <a:latin typeface="Segoe UI Light" panose="020B0502040204020203" pitchFamily="34" charset="0"/>
            </a:endParaRPr>
          </a:p>
          <a:p>
            <a:pPr algn="ctr"/>
            <a:endParaRPr lang="en-US" sz="2400" b="1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CCEF7-1432-4B11-9D68-8F10D9511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964702" y="1582395"/>
            <a:ext cx="508429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DR ZUHANA MOHAMED ZIN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EB5FD-BE4D-4D16-B6A1-11DF92C46201}"/>
              </a:ext>
            </a:extLst>
          </p:cNvPr>
          <p:cNvSpPr/>
          <p:nvPr/>
        </p:nvSpPr>
        <p:spPr>
          <a:xfrm>
            <a:off x="5964702" y="3145445"/>
            <a:ext cx="38352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DIRECTOR, FSSHKL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F8A69-DE61-457A-A070-8449E0006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81" y="1219200"/>
            <a:ext cx="5638800" cy="563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A85EB-458D-4954-B7E0-EA6621FB31B0}"/>
              </a:ext>
            </a:extLst>
          </p:cNvPr>
          <p:cNvGrpSpPr/>
          <p:nvPr/>
        </p:nvGrpSpPr>
        <p:grpSpPr>
          <a:xfrm>
            <a:off x="5445593" y="4313558"/>
            <a:ext cx="3431928" cy="555456"/>
            <a:chOff x="5331072" y="505116"/>
            <a:chExt cx="3431928" cy="555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0D131-28BA-49AB-8330-097BF206ADE8}"/>
                </a:ext>
              </a:extLst>
            </p:cNvPr>
            <p:cNvSpPr/>
            <p:nvPr/>
          </p:nvSpPr>
          <p:spPr>
            <a:xfrm>
              <a:off x="5486400" y="533400"/>
              <a:ext cx="3276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08E4B-BB8E-4B6D-A267-EE2C78882122}"/>
                </a:ext>
              </a:extLst>
            </p:cNvPr>
            <p:cNvSpPr/>
            <p:nvPr/>
          </p:nvSpPr>
          <p:spPr>
            <a:xfrm>
              <a:off x="5573990" y="528935"/>
              <a:ext cx="3036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98660E-7685-4141-9160-8308BC7DCAFC}"/>
                </a:ext>
              </a:extLst>
            </p:cNvPr>
            <p:cNvSpPr/>
            <p:nvPr/>
          </p:nvSpPr>
          <p:spPr>
            <a:xfrm>
              <a:off x="5331072" y="505116"/>
              <a:ext cx="555456" cy="5554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5E0FC-853A-4AC4-89EF-1B27CC7F4689}"/>
                </a:ext>
              </a:extLst>
            </p:cNvPr>
            <p:cNvGrpSpPr/>
            <p:nvPr/>
          </p:nvGrpSpPr>
          <p:grpSpPr>
            <a:xfrm>
              <a:off x="5476359" y="639113"/>
              <a:ext cx="306599" cy="241308"/>
              <a:chOff x="-4513264" y="1565275"/>
              <a:chExt cx="1274763" cy="1003300"/>
            </a:xfrm>
            <a:solidFill>
              <a:schemeClr val="accent4"/>
            </a:solidFill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B8B1A8D4-E5BA-4A7C-BE70-DCCAE961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13264" y="1565275"/>
                <a:ext cx="1274763" cy="700088"/>
              </a:xfrm>
              <a:custGeom>
                <a:avLst/>
                <a:gdLst>
                  <a:gd name="T0" fmla="*/ 420 w 452"/>
                  <a:gd name="T1" fmla="*/ 63 h 246"/>
                  <a:gd name="T2" fmla="*/ 305 w 452"/>
                  <a:gd name="T3" fmla="*/ 63 h 246"/>
                  <a:gd name="T4" fmla="*/ 305 w 452"/>
                  <a:gd name="T5" fmla="*/ 21 h 246"/>
                  <a:gd name="T6" fmla="*/ 281 w 452"/>
                  <a:gd name="T7" fmla="*/ 0 h 246"/>
                  <a:gd name="T8" fmla="*/ 174 w 452"/>
                  <a:gd name="T9" fmla="*/ 0 h 246"/>
                  <a:gd name="T10" fmla="*/ 150 w 452"/>
                  <a:gd name="T11" fmla="*/ 28 h 246"/>
                  <a:gd name="T12" fmla="*/ 150 w 452"/>
                  <a:gd name="T13" fmla="*/ 63 h 246"/>
                  <a:gd name="T14" fmla="*/ 36 w 452"/>
                  <a:gd name="T15" fmla="*/ 63 h 246"/>
                  <a:gd name="T16" fmla="*/ 6 w 452"/>
                  <a:gd name="T17" fmla="*/ 106 h 246"/>
                  <a:gd name="T18" fmla="*/ 6 w 452"/>
                  <a:gd name="T19" fmla="*/ 246 h 246"/>
                  <a:gd name="T20" fmla="*/ 57 w 452"/>
                  <a:gd name="T21" fmla="*/ 246 h 246"/>
                  <a:gd name="T22" fmla="*/ 57 w 452"/>
                  <a:gd name="T23" fmla="*/ 206 h 246"/>
                  <a:gd name="T24" fmla="*/ 102 w 452"/>
                  <a:gd name="T25" fmla="*/ 206 h 246"/>
                  <a:gd name="T26" fmla="*/ 102 w 452"/>
                  <a:gd name="T27" fmla="*/ 246 h 246"/>
                  <a:gd name="T28" fmla="*/ 362 w 452"/>
                  <a:gd name="T29" fmla="*/ 246 h 246"/>
                  <a:gd name="T30" fmla="*/ 362 w 452"/>
                  <a:gd name="T31" fmla="*/ 204 h 246"/>
                  <a:gd name="T32" fmla="*/ 407 w 452"/>
                  <a:gd name="T33" fmla="*/ 204 h 246"/>
                  <a:gd name="T34" fmla="*/ 407 w 452"/>
                  <a:gd name="T35" fmla="*/ 246 h 246"/>
                  <a:gd name="T36" fmla="*/ 449 w 452"/>
                  <a:gd name="T37" fmla="*/ 246 h 246"/>
                  <a:gd name="T38" fmla="*/ 449 w 452"/>
                  <a:gd name="T39" fmla="*/ 103 h 246"/>
                  <a:gd name="T40" fmla="*/ 420 w 452"/>
                  <a:gd name="T41" fmla="*/ 63 h 246"/>
                  <a:gd name="T42" fmla="*/ 187 w 452"/>
                  <a:gd name="T43" fmla="*/ 27 h 246"/>
                  <a:gd name="T44" fmla="*/ 268 w 452"/>
                  <a:gd name="T45" fmla="*/ 27 h 246"/>
                  <a:gd name="T46" fmla="*/ 268 w 452"/>
                  <a:gd name="T47" fmla="*/ 63 h 246"/>
                  <a:gd name="T48" fmla="*/ 187 w 452"/>
                  <a:gd name="T49" fmla="*/ 63 h 246"/>
                  <a:gd name="T50" fmla="*/ 187 w 452"/>
                  <a:gd name="T51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2" h="246">
                    <a:moveTo>
                      <a:pt x="420" y="63"/>
                    </a:moveTo>
                    <a:cubicBezTo>
                      <a:pt x="389" y="63"/>
                      <a:pt x="305" y="63"/>
                      <a:pt x="305" y="63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5" y="21"/>
                      <a:pt x="307" y="0"/>
                      <a:pt x="281" y="0"/>
                    </a:cubicBezTo>
                    <a:cubicBezTo>
                      <a:pt x="255" y="0"/>
                      <a:pt x="204" y="0"/>
                      <a:pt x="174" y="0"/>
                    </a:cubicBezTo>
                    <a:cubicBezTo>
                      <a:pt x="147" y="0"/>
                      <a:pt x="150" y="28"/>
                      <a:pt x="150" y="28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3"/>
                      <a:pt x="77" y="63"/>
                      <a:pt x="36" y="63"/>
                    </a:cubicBezTo>
                    <a:cubicBezTo>
                      <a:pt x="0" y="63"/>
                      <a:pt x="6" y="106"/>
                      <a:pt x="6" y="10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62" y="204"/>
                      <a:pt x="362" y="204"/>
                      <a:pt x="362" y="204"/>
                    </a:cubicBezTo>
                    <a:cubicBezTo>
                      <a:pt x="407" y="204"/>
                      <a:pt x="407" y="204"/>
                      <a:pt x="407" y="204"/>
                    </a:cubicBezTo>
                    <a:cubicBezTo>
                      <a:pt x="407" y="246"/>
                      <a:pt x="407" y="246"/>
                      <a:pt x="407" y="246"/>
                    </a:cubicBezTo>
                    <a:cubicBezTo>
                      <a:pt x="449" y="246"/>
                      <a:pt x="449" y="246"/>
                      <a:pt x="449" y="246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49" y="103"/>
                      <a:pt x="452" y="63"/>
                      <a:pt x="420" y="63"/>
                    </a:cubicBezTo>
                    <a:close/>
                    <a:moveTo>
                      <a:pt x="187" y="27"/>
                    </a:moveTo>
                    <a:cubicBezTo>
                      <a:pt x="268" y="27"/>
                      <a:pt x="268" y="27"/>
                      <a:pt x="268" y="27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187" y="63"/>
                      <a:pt x="187" y="63"/>
                      <a:pt x="187" y="63"/>
                    </a:cubicBezTo>
                    <a:lnTo>
                      <a:pt x="18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872F0DAB-1B98-443F-97C4-4D3DCA16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7389" y="2311400"/>
                <a:ext cx="1250950" cy="257175"/>
              </a:xfrm>
              <a:custGeom>
                <a:avLst/>
                <a:gdLst>
                  <a:gd name="T0" fmla="*/ 633 w 788"/>
                  <a:gd name="T1" fmla="*/ 61 h 162"/>
                  <a:gd name="T2" fmla="*/ 633 w 788"/>
                  <a:gd name="T3" fmla="*/ 0 h 162"/>
                  <a:gd name="T4" fmla="*/ 171 w 788"/>
                  <a:gd name="T5" fmla="*/ 0 h 162"/>
                  <a:gd name="T6" fmla="*/ 171 w 788"/>
                  <a:gd name="T7" fmla="*/ 67 h 162"/>
                  <a:gd name="T8" fmla="*/ 91 w 788"/>
                  <a:gd name="T9" fmla="*/ 67 h 162"/>
                  <a:gd name="T10" fmla="*/ 91 w 788"/>
                  <a:gd name="T11" fmla="*/ 0 h 162"/>
                  <a:gd name="T12" fmla="*/ 0 w 788"/>
                  <a:gd name="T13" fmla="*/ 0 h 162"/>
                  <a:gd name="T14" fmla="*/ 0 w 788"/>
                  <a:gd name="T15" fmla="*/ 162 h 162"/>
                  <a:gd name="T16" fmla="*/ 788 w 788"/>
                  <a:gd name="T17" fmla="*/ 162 h 162"/>
                  <a:gd name="T18" fmla="*/ 788 w 788"/>
                  <a:gd name="T19" fmla="*/ 0 h 162"/>
                  <a:gd name="T20" fmla="*/ 713 w 788"/>
                  <a:gd name="T21" fmla="*/ 0 h 162"/>
                  <a:gd name="T22" fmla="*/ 713 w 788"/>
                  <a:gd name="T23" fmla="*/ 61 h 162"/>
                  <a:gd name="T24" fmla="*/ 633 w 788"/>
                  <a:gd name="T25" fmla="*/ 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162">
                    <a:moveTo>
                      <a:pt x="633" y="61"/>
                    </a:moveTo>
                    <a:lnTo>
                      <a:pt x="633" y="0"/>
                    </a:lnTo>
                    <a:lnTo>
                      <a:pt x="171" y="0"/>
                    </a:lnTo>
                    <a:lnTo>
                      <a:pt x="171" y="67"/>
                    </a:lnTo>
                    <a:lnTo>
                      <a:pt x="91" y="67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88" y="162"/>
                    </a:lnTo>
                    <a:lnTo>
                      <a:pt x="788" y="0"/>
                    </a:lnTo>
                    <a:lnTo>
                      <a:pt x="713" y="0"/>
                    </a:lnTo>
                    <a:lnTo>
                      <a:pt x="713" y="61"/>
                    </a:lnTo>
                    <a:lnTo>
                      <a:pt x="6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96FD0AA4-C6A6-4631-BA55-8A3073E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52926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60D806C9-5127-428E-8F7C-8D6DAFE6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92501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445593" y="4894414"/>
            <a:ext cx="343192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MY" sz="1800" dirty="0">
                <a:latin typeface="Calibri Light" panose="020F0302020204030204" pitchFamily="34" charset="0"/>
              </a:rPr>
              <a:t>Critical Literacy, L2 Literacy, Applied Linguistics, TESL, Second Language Acquisition, Language Education</a:t>
            </a:r>
            <a:endParaRPr lang="en-GB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964702" y="1382952"/>
            <a:ext cx="508429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DR NOR LIZA HAJI ALI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EB5FD-BE4D-4D16-B6A1-11DF92C46201}"/>
              </a:ext>
            </a:extLst>
          </p:cNvPr>
          <p:cNvSpPr/>
          <p:nvPr/>
        </p:nvSpPr>
        <p:spPr>
          <a:xfrm>
            <a:off x="5964702" y="3145445"/>
            <a:ext cx="500809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DEPUTY DIRECTOR, LA FSSHKL 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A85EB-458D-4954-B7E0-EA6621FB31B0}"/>
              </a:ext>
            </a:extLst>
          </p:cNvPr>
          <p:cNvGrpSpPr/>
          <p:nvPr/>
        </p:nvGrpSpPr>
        <p:grpSpPr>
          <a:xfrm>
            <a:off x="5445593" y="4313558"/>
            <a:ext cx="3431928" cy="555456"/>
            <a:chOff x="5331072" y="505116"/>
            <a:chExt cx="3431928" cy="555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0D131-28BA-49AB-8330-097BF206ADE8}"/>
                </a:ext>
              </a:extLst>
            </p:cNvPr>
            <p:cNvSpPr/>
            <p:nvPr/>
          </p:nvSpPr>
          <p:spPr>
            <a:xfrm>
              <a:off x="5486400" y="533400"/>
              <a:ext cx="3276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08E4B-BB8E-4B6D-A267-EE2C78882122}"/>
                </a:ext>
              </a:extLst>
            </p:cNvPr>
            <p:cNvSpPr/>
            <p:nvPr/>
          </p:nvSpPr>
          <p:spPr>
            <a:xfrm>
              <a:off x="5573990" y="528935"/>
              <a:ext cx="3036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98660E-7685-4141-9160-8308BC7DCAFC}"/>
                </a:ext>
              </a:extLst>
            </p:cNvPr>
            <p:cNvSpPr/>
            <p:nvPr/>
          </p:nvSpPr>
          <p:spPr>
            <a:xfrm>
              <a:off x="5331072" y="505116"/>
              <a:ext cx="555456" cy="5554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5E0FC-853A-4AC4-89EF-1B27CC7F4689}"/>
                </a:ext>
              </a:extLst>
            </p:cNvPr>
            <p:cNvGrpSpPr/>
            <p:nvPr/>
          </p:nvGrpSpPr>
          <p:grpSpPr>
            <a:xfrm>
              <a:off x="5476359" y="639113"/>
              <a:ext cx="306599" cy="241308"/>
              <a:chOff x="-4513264" y="1565275"/>
              <a:chExt cx="1274763" cy="1003300"/>
            </a:xfrm>
            <a:solidFill>
              <a:schemeClr val="accent4"/>
            </a:solidFill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B8B1A8D4-E5BA-4A7C-BE70-DCCAE961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13264" y="1565275"/>
                <a:ext cx="1274763" cy="700088"/>
              </a:xfrm>
              <a:custGeom>
                <a:avLst/>
                <a:gdLst>
                  <a:gd name="T0" fmla="*/ 420 w 452"/>
                  <a:gd name="T1" fmla="*/ 63 h 246"/>
                  <a:gd name="T2" fmla="*/ 305 w 452"/>
                  <a:gd name="T3" fmla="*/ 63 h 246"/>
                  <a:gd name="T4" fmla="*/ 305 w 452"/>
                  <a:gd name="T5" fmla="*/ 21 h 246"/>
                  <a:gd name="T6" fmla="*/ 281 w 452"/>
                  <a:gd name="T7" fmla="*/ 0 h 246"/>
                  <a:gd name="T8" fmla="*/ 174 w 452"/>
                  <a:gd name="T9" fmla="*/ 0 h 246"/>
                  <a:gd name="T10" fmla="*/ 150 w 452"/>
                  <a:gd name="T11" fmla="*/ 28 h 246"/>
                  <a:gd name="T12" fmla="*/ 150 w 452"/>
                  <a:gd name="T13" fmla="*/ 63 h 246"/>
                  <a:gd name="T14" fmla="*/ 36 w 452"/>
                  <a:gd name="T15" fmla="*/ 63 h 246"/>
                  <a:gd name="T16" fmla="*/ 6 w 452"/>
                  <a:gd name="T17" fmla="*/ 106 h 246"/>
                  <a:gd name="T18" fmla="*/ 6 w 452"/>
                  <a:gd name="T19" fmla="*/ 246 h 246"/>
                  <a:gd name="T20" fmla="*/ 57 w 452"/>
                  <a:gd name="T21" fmla="*/ 246 h 246"/>
                  <a:gd name="T22" fmla="*/ 57 w 452"/>
                  <a:gd name="T23" fmla="*/ 206 h 246"/>
                  <a:gd name="T24" fmla="*/ 102 w 452"/>
                  <a:gd name="T25" fmla="*/ 206 h 246"/>
                  <a:gd name="T26" fmla="*/ 102 w 452"/>
                  <a:gd name="T27" fmla="*/ 246 h 246"/>
                  <a:gd name="T28" fmla="*/ 362 w 452"/>
                  <a:gd name="T29" fmla="*/ 246 h 246"/>
                  <a:gd name="T30" fmla="*/ 362 w 452"/>
                  <a:gd name="T31" fmla="*/ 204 h 246"/>
                  <a:gd name="T32" fmla="*/ 407 w 452"/>
                  <a:gd name="T33" fmla="*/ 204 h 246"/>
                  <a:gd name="T34" fmla="*/ 407 w 452"/>
                  <a:gd name="T35" fmla="*/ 246 h 246"/>
                  <a:gd name="T36" fmla="*/ 449 w 452"/>
                  <a:gd name="T37" fmla="*/ 246 h 246"/>
                  <a:gd name="T38" fmla="*/ 449 w 452"/>
                  <a:gd name="T39" fmla="*/ 103 h 246"/>
                  <a:gd name="T40" fmla="*/ 420 w 452"/>
                  <a:gd name="T41" fmla="*/ 63 h 246"/>
                  <a:gd name="T42" fmla="*/ 187 w 452"/>
                  <a:gd name="T43" fmla="*/ 27 h 246"/>
                  <a:gd name="T44" fmla="*/ 268 w 452"/>
                  <a:gd name="T45" fmla="*/ 27 h 246"/>
                  <a:gd name="T46" fmla="*/ 268 w 452"/>
                  <a:gd name="T47" fmla="*/ 63 h 246"/>
                  <a:gd name="T48" fmla="*/ 187 w 452"/>
                  <a:gd name="T49" fmla="*/ 63 h 246"/>
                  <a:gd name="T50" fmla="*/ 187 w 452"/>
                  <a:gd name="T51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2" h="246">
                    <a:moveTo>
                      <a:pt x="420" y="63"/>
                    </a:moveTo>
                    <a:cubicBezTo>
                      <a:pt x="389" y="63"/>
                      <a:pt x="305" y="63"/>
                      <a:pt x="305" y="63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5" y="21"/>
                      <a:pt x="307" y="0"/>
                      <a:pt x="281" y="0"/>
                    </a:cubicBezTo>
                    <a:cubicBezTo>
                      <a:pt x="255" y="0"/>
                      <a:pt x="204" y="0"/>
                      <a:pt x="174" y="0"/>
                    </a:cubicBezTo>
                    <a:cubicBezTo>
                      <a:pt x="147" y="0"/>
                      <a:pt x="150" y="28"/>
                      <a:pt x="150" y="28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3"/>
                      <a:pt x="77" y="63"/>
                      <a:pt x="36" y="63"/>
                    </a:cubicBezTo>
                    <a:cubicBezTo>
                      <a:pt x="0" y="63"/>
                      <a:pt x="6" y="106"/>
                      <a:pt x="6" y="10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62" y="204"/>
                      <a:pt x="362" y="204"/>
                      <a:pt x="362" y="204"/>
                    </a:cubicBezTo>
                    <a:cubicBezTo>
                      <a:pt x="407" y="204"/>
                      <a:pt x="407" y="204"/>
                      <a:pt x="407" y="204"/>
                    </a:cubicBezTo>
                    <a:cubicBezTo>
                      <a:pt x="407" y="246"/>
                      <a:pt x="407" y="246"/>
                      <a:pt x="407" y="246"/>
                    </a:cubicBezTo>
                    <a:cubicBezTo>
                      <a:pt x="449" y="246"/>
                      <a:pt x="449" y="246"/>
                      <a:pt x="449" y="246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49" y="103"/>
                      <a:pt x="452" y="63"/>
                      <a:pt x="420" y="63"/>
                    </a:cubicBezTo>
                    <a:close/>
                    <a:moveTo>
                      <a:pt x="187" y="27"/>
                    </a:moveTo>
                    <a:cubicBezTo>
                      <a:pt x="268" y="27"/>
                      <a:pt x="268" y="27"/>
                      <a:pt x="268" y="27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187" y="63"/>
                      <a:pt x="187" y="63"/>
                      <a:pt x="187" y="63"/>
                    </a:cubicBezTo>
                    <a:lnTo>
                      <a:pt x="18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872F0DAB-1B98-443F-97C4-4D3DCA16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7389" y="2311400"/>
                <a:ext cx="1250950" cy="257175"/>
              </a:xfrm>
              <a:custGeom>
                <a:avLst/>
                <a:gdLst>
                  <a:gd name="T0" fmla="*/ 633 w 788"/>
                  <a:gd name="T1" fmla="*/ 61 h 162"/>
                  <a:gd name="T2" fmla="*/ 633 w 788"/>
                  <a:gd name="T3" fmla="*/ 0 h 162"/>
                  <a:gd name="T4" fmla="*/ 171 w 788"/>
                  <a:gd name="T5" fmla="*/ 0 h 162"/>
                  <a:gd name="T6" fmla="*/ 171 w 788"/>
                  <a:gd name="T7" fmla="*/ 67 h 162"/>
                  <a:gd name="T8" fmla="*/ 91 w 788"/>
                  <a:gd name="T9" fmla="*/ 67 h 162"/>
                  <a:gd name="T10" fmla="*/ 91 w 788"/>
                  <a:gd name="T11" fmla="*/ 0 h 162"/>
                  <a:gd name="T12" fmla="*/ 0 w 788"/>
                  <a:gd name="T13" fmla="*/ 0 h 162"/>
                  <a:gd name="T14" fmla="*/ 0 w 788"/>
                  <a:gd name="T15" fmla="*/ 162 h 162"/>
                  <a:gd name="T16" fmla="*/ 788 w 788"/>
                  <a:gd name="T17" fmla="*/ 162 h 162"/>
                  <a:gd name="T18" fmla="*/ 788 w 788"/>
                  <a:gd name="T19" fmla="*/ 0 h 162"/>
                  <a:gd name="T20" fmla="*/ 713 w 788"/>
                  <a:gd name="T21" fmla="*/ 0 h 162"/>
                  <a:gd name="T22" fmla="*/ 713 w 788"/>
                  <a:gd name="T23" fmla="*/ 61 h 162"/>
                  <a:gd name="T24" fmla="*/ 633 w 788"/>
                  <a:gd name="T25" fmla="*/ 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162">
                    <a:moveTo>
                      <a:pt x="633" y="61"/>
                    </a:moveTo>
                    <a:lnTo>
                      <a:pt x="633" y="0"/>
                    </a:lnTo>
                    <a:lnTo>
                      <a:pt x="171" y="0"/>
                    </a:lnTo>
                    <a:lnTo>
                      <a:pt x="171" y="67"/>
                    </a:lnTo>
                    <a:lnTo>
                      <a:pt x="91" y="67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88" y="162"/>
                    </a:lnTo>
                    <a:lnTo>
                      <a:pt x="788" y="0"/>
                    </a:lnTo>
                    <a:lnTo>
                      <a:pt x="713" y="0"/>
                    </a:lnTo>
                    <a:lnTo>
                      <a:pt x="713" y="61"/>
                    </a:lnTo>
                    <a:lnTo>
                      <a:pt x="6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96FD0AA4-C6A6-4631-BA55-8A3073E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52926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60D806C9-5127-428E-8F7C-8D6DAFE6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92501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445593" y="4894414"/>
            <a:ext cx="343192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Language Policy and Planning, English Curriculum, and Tertiary Literacy</a:t>
            </a:r>
            <a:endParaRPr lang="en-GB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B7735-3DDC-4663-9A8A-30BF4566E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2" y="1097786"/>
            <a:ext cx="5748694" cy="57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8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607374" y="1783875"/>
            <a:ext cx="6532011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ASSOC. PROF. DR SARIMAH SHAMSUDIN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A85EB-458D-4954-B7E0-EA6621FB31B0}"/>
              </a:ext>
            </a:extLst>
          </p:cNvPr>
          <p:cNvGrpSpPr/>
          <p:nvPr/>
        </p:nvGrpSpPr>
        <p:grpSpPr>
          <a:xfrm>
            <a:off x="5445593" y="4313558"/>
            <a:ext cx="3431928" cy="555456"/>
            <a:chOff x="5331072" y="505116"/>
            <a:chExt cx="3431928" cy="555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0D131-28BA-49AB-8330-097BF206ADE8}"/>
                </a:ext>
              </a:extLst>
            </p:cNvPr>
            <p:cNvSpPr/>
            <p:nvPr/>
          </p:nvSpPr>
          <p:spPr>
            <a:xfrm>
              <a:off x="5486400" y="533400"/>
              <a:ext cx="3276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08E4B-BB8E-4B6D-A267-EE2C78882122}"/>
                </a:ext>
              </a:extLst>
            </p:cNvPr>
            <p:cNvSpPr/>
            <p:nvPr/>
          </p:nvSpPr>
          <p:spPr>
            <a:xfrm>
              <a:off x="5573990" y="528935"/>
              <a:ext cx="3036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98660E-7685-4141-9160-8308BC7DCAFC}"/>
                </a:ext>
              </a:extLst>
            </p:cNvPr>
            <p:cNvSpPr/>
            <p:nvPr/>
          </p:nvSpPr>
          <p:spPr>
            <a:xfrm>
              <a:off x="5331072" y="505116"/>
              <a:ext cx="555456" cy="5554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5E0FC-853A-4AC4-89EF-1B27CC7F4689}"/>
                </a:ext>
              </a:extLst>
            </p:cNvPr>
            <p:cNvGrpSpPr/>
            <p:nvPr/>
          </p:nvGrpSpPr>
          <p:grpSpPr>
            <a:xfrm>
              <a:off x="5476359" y="639113"/>
              <a:ext cx="306599" cy="241308"/>
              <a:chOff x="-4513264" y="1565275"/>
              <a:chExt cx="1274763" cy="1003300"/>
            </a:xfrm>
            <a:solidFill>
              <a:schemeClr val="accent4"/>
            </a:solidFill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B8B1A8D4-E5BA-4A7C-BE70-DCCAE961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13264" y="1565275"/>
                <a:ext cx="1274763" cy="700088"/>
              </a:xfrm>
              <a:custGeom>
                <a:avLst/>
                <a:gdLst>
                  <a:gd name="T0" fmla="*/ 420 w 452"/>
                  <a:gd name="T1" fmla="*/ 63 h 246"/>
                  <a:gd name="T2" fmla="*/ 305 w 452"/>
                  <a:gd name="T3" fmla="*/ 63 h 246"/>
                  <a:gd name="T4" fmla="*/ 305 w 452"/>
                  <a:gd name="T5" fmla="*/ 21 h 246"/>
                  <a:gd name="T6" fmla="*/ 281 w 452"/>
                  <a:gd name="T7" fmla="*/ 0 h 246"/>
                  <a:gd name="T8" fmla="*/ 174 w 452"/>
                  <a:gd name="T9" fmla="*/ 0 h 246"/>
                  <a:gd name="T10" fmla="*/ 150 w 452"/>
                  <a:gd name="T11" fmla="*/ 28 h 246"/>
                  <a:gd name="T12" fmla="*/ 150 w 452"/>
                  <a:gd name="T13" fmla="*/ 63 h 246"/>
                  <a:gd name="T14" fmla="*/ 36 w 452"/>
                  <a:gd name="T15" fmla="*/ 63 h 246"/>
                  <a:gd name="T16" fmla="*/ 6 w 452"/>
                  <a:gd name="T17" fmla="*/ 106 h 246"/>
                  <a:gd name="T18" fmla="*/ 6 w 452"/>
                  <a:gd name="T19" fmla="*/ 246 h 246"/>
                  <a:gd name="T20" fmla="*/ 57 w 452"/>
                  <a:gd name="T21" fmla="*/ 246 h 246"/>
                  <a:gd name="T22" fmla="*/ 57 w 452"/>
                  <a:gd name="T23" fmla="*/ 206 h 246"/>
                  <a:gd name="T24" fmla="*/ 102 w 452"/>
                  <a:gd name="T25" fmla="*/ 206 h 246"/>
                  <a:gd name="T26" fmla="*/ 102 w 452"/>
                  <a:gd name="T27" fmla="*/ 246 h 246"/>
                  <a:gd name="T28" fmla="*/ 362 w 452"/>
                  <a:gd name="T29" fmla="*/ 246 h 246"/>
                  <a:gd name="T30" fmla="*/ 362 w 452"/>
                  <a:gd name="T31" fmla="*/ 204 h 246"/>
                  <a:gd name="T32" fmla="*/ 407 w 452"/>
                  <a:gd name="T33" fmla="*/ 204 h 246"/>
                  <a:gd name="T34" fmla="*/ 407 w 452"/>
                  <a:gd name="T35" fmla="*/ 246 h 246"/>
                  <a:gd name="T36" fmla="*/ 449 w 452"/>
                  <a:gd name="T37" fmla="*/ 246 h 246"/>
                  <a:gd name="T38" fmla="*/ 449 w 452"/>
                  <a:gd name="T39" fmla="*/ 103 h 246"/>
                  <a:gd name="T40" fmla="*/ 420 w 452"/>
                  <a:gd name="T41" fmla="*/ 63 h 246"/>
                  <a:gd name="T42" fmla="*/ 187 w 452"/>
                  <a:gd name="T43" fmla="*/ 27 h 246"/>
                  <a:gd name="T44" fmla="*/ 268 w 452"/>
                  <a:gd name="T45" fmla="*/ 27 h 246"/>
                  <a:gd name="T46" fmla="*/ 268 w 452"/>
                  <a:gd name="T47" fmla="*/ 63 h 246"/>
                  <a:gd name="T48" fmla="*/ 187 w 452"/>
                  <a:gd name="T49" fmla="*/ 63 h 246"/>
                  <a:gd name="T50" fmla="*/ 187 w 452"/>
                  <a:gd name="T51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2" h="246">
                    <a:moveTo>
                      <a:pt x="420" y="63"/>
                    </a:moveTo>
                    <a:cubicBezTo>
                      <a:pt x="389" y="63"/>
                      <a:pt x="305" y="63"/>
                      <a:pt x="305" y="63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5" y="21"/>
                      <a:pt x="307" y="0"/>
                      <a:pt x="281" y="0"/>
                    </a:cubicBezTo>
                    <a:cubicBezTo>
                      <a:pt x="255" y="0"/>
                      <a:pt x="204" y="0"/>
                      <a:pt x="174" y="0"/>
                    </a:cubicBezTo>
                    <a:cubicBezTo>
                      <a:pt x="147" y="0"/>
                      <a:pt x="150" y="28"/>
                      <a:pt x="150" y="28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3"/>
                      <a:pt x="77" y="63"/>
                      <a:pt x="36" y="63"/>
                    </a:cubicBezTo>
                    <a:cubicBezTo>
                      <a:pt x="0" y="63"/>
                      <a:pt x="6" y="106"/>
                      <a:pt x="6" y="10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62" y="204"/>
                      <a:pt x="362" y="204"/>
                      <a:pt x="362" y="204"/>
                    </a:cubicBezTo>
                    <a:cubicBezTo>
                      <a:pt x="407" y="204"/>
                      <a:pt x="407" y="204"/>
                      <a:pt x="407" y="204"/>
                    </a:cubicBezTo>
                    <a:cubicBezTo>
                      <a:pt x="407" y="246"/>
                      <a:pt x="407" y="246"/>
                      <a:pt x="407" y="246"/>
                    </a:cubicBezTo>
                    <a:cubicBezTo>
                      <a:pt x="449" y="246"/>
                      <a:pt x="449" y="246"/>
                      <a:pt x="449" y="246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49" y="103"/>
                      <a:pt x="452" y="63"/>
                      <a:pt x="420" y="63"/>
                    </a:cubicBezTo>
                    <a:close/>
                    <a:moveTo>
                      <a:pt x="187" y="27"/>
                    </a:moveTo>
                    <a:cubicBezTo>
                      <a:pt x="268" y="27"/>
                      <a:pt x="268" y="27"/>
                      <a:pt x="268" y="27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187" y="63"/>
                      <a:pt x="187" y="63"/>
                      <a:pt x="187" y="63"/>
                    </a:cubicBezTo>
                    <a:lnTo>
                      <a:pt x="18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872F0DAB-1B98-443F-97C4-4D3DCA16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7389" y="2311400"/>
                <a:ext cx="1250950" cy="257175"/>
              </a:xfrm>
              <a:custGeom>
                <a:avLst/>
                <a:gdLst>
                  <a:gd name="T0" fmla="*/ 633 w 788"/>
                  <a:gd name="T1" fmla="*/ 61 h 162"/>
                  <a:gd name="T2" fmla="*/ 633 w 788"/>
                  <a:gd name="T3" fmla="*/ 0 h 162"/>
                  <a:gd name="T4" fmla="*/ 171 w 788"/>
                  <a:gd name="T5" fmla="*/ 0 h 162"/>
                  <a:gd name="T6" fmla="*/ 171 w 788"/>
                  <a:gd name="T7" fmla="*/ 67 h 162"/>
                  <a:gd name="T8" fmla="*/ 91 w 788"/>
                  <a:gd name="T9" fmla="*/ 67 h 162"/>
                  <a:gd name="T10" fmla="*/ 91 w 788"/>
                  <a:gd name="T11" fmla="*/ 0 h 162"/>
                  <a:gd name="T12" fmla="*/ 0 w 788"/>
                  <a:gd name="T13" fmla="*/ 0 h 162"/>
                  <a:gd name="T14" fmla="*/ 0 w 788"/>
                  <a:gd name="T15" fmla="*/ 162 h 162"/>
                  <a:gd name="T16" fmla="*/ 788 w 788"/>
                  <a:gd name="T17" fmla="*/ 162 h 162"/>
                  <a:gd name="T18" fmla="*/ 788 w 788"/>
                  <a:gd name="T19" fmla="*/ 0 h 162"/>
                  <a:gd name="T20" fmla="*/ 713 w 788"/>
                  <a:gd name="T21" fmla="*/ 0 h 162"/>
                  <a:gd name="T22" fmla="*/ 713 w 788"/>
                  <a:gd name="T23" fmla="*/ 61 h 162"/>
                  <a:gd name="T24" fmla="*/ 633 w 788"/>
                  <a:gd name="T25" fmla="*/ 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162">
                    <a:moveTo>
                      <a:pt x="633" y="61"/>
                    </a:moveTo>
                    <a:lnTo>
                      <a:pt x="633" y="0"/>
                    </a:lnTo>
                    <a:lnTo>
                      <a:pt x="171" y="0"/>
                    </a:lnTo>
                    <a:lnTo>
                      <a:pt x="171" y="67"/>
                    </a:lnTo>
                    <a:lnTo>
                      <a:pt x="91" y="67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88" y="162"/>
                    </a:lnTo>
                    <a:lnTo>
                      <a:pt x="788" y="0"/>
                    </a:lnTo>
                    <a:lnTo>
                      <a:pt x="713" y="0"/>
                    </a:lnTo>
                    <a:lnTo>
                      <a:pt x="713" y="61"/>
                    </a:lnTo>
                    <a:lnTo>
                      <a:pt x="6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96FD0AA4-C6A6-4631-BA55-8A3073E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52926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60D806C9-5127-428E-8F7C-8D6DAFE6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92501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445592" y="4894414"/>
            <a:ext cx="6060607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Computer-Assisted Language Learning (CALL), Computer-Mediated Communication (CMC), Corpus Linguistics, ESP, ELT, Discourse Analysis, Vocabulary, Genre Analysis, Error Analysis and Task-based Language Learning and Teaching</a:t>
            </a:r>
            <a:endParaRPr lang="en-GB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37DBF8-F435-467D-A6DA-01AC1B5199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63" y="799367"/>
            <a:ext cx="6058634" cy="60586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2AECBE-061E-283A-8C2E-BCAEE0DC0B5B}"/>
              </a:ext>
            </a:extLst>
          </p:cNvPr>
          <p:cNvSpPr/>
          <p:nvPr/>
        </p:nvSpPr>
        <p:spPr>
          <a:xfrm>
            <a:off x="5590880" y="3306289"/>
            <a:ext cx="63314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LECTURER, FSSHKL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2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964702" y="1582395"/>
            <a:ext cx="508429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ASSOC. PROF</a:t>
            </a:r>
            <a:r>
              <a:rPr lang="en-US" sz="4800" b="1" spc="-150">
                <a:latin typeface="Arial" panose="020B0604020202020204" pitchFamily="34" charset="0"/>
                <a:cs typeface="Arial" panose="020B0604020202020204" pitchFamily="34" charset="0"/>
              </a:rPr>
              <a:t>. DR </a:t>
            </a:r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MARLIA PUTEH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A85EB-458D-4954-B7E0-EA6621FB31B0}"/>
              </a:ext>
            </a:extLst>
          </p:cNvPr>
          <p:cNvGrpSpPr/>
          <p:nvPr/>
        </p:nvGrpSpPr>
        <p:grpSpPr>
          <a:xfrm>
            <a:off x="5445593" y="4313558"/>
            <a:ext cx="3431928" cy="555456"/>
            <a:chOff x="5331072" y="505116"/>
            <a:chExt cx="3431928" cy="555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0D131-28BA-49AB-8330-097BF206ADE8}"/>
                </a:ext>
              </a:extLst>
            </p:cNvPr>
            <p:cNvSpPr/>
            <p:nvPr/>
          </p:nvSpPr>
          <p:spPr>
            <a:xfrm>
              <a:off x="5486400" y="533400"/>
              <a:ext cx="3276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08E4B-BB8E-4B6D-A267-EE2C78882122}"/>
                </a:ext>
              </a:extLst>
            </p:cNvPr>
            <p:cNvSpPr/>
            <p:nvPr/>
          </p:nvSpPr>
          <p:spPr>
            <a:xfrm>
              <a:off x="5573990" y="528935"/>
              <a:ext cx="3036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98660E-7685-4141-9160-8308BC7DCAFC}"/>
                </a:ext>
              </a:extLst>
            </p:cNvPr>
            <p:cNvSpPr/>
            <p:nvPr/>
          </p:nvSpPr>
          <p:spPr>
            <a:xfrm>
              <a:off x="5331072" y="505116"/>
              <a:ext cx="555456" cy="5554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5E0FC-853A-4AC4-89EF-1B27CC7F4689}"/>
                </a:ext>
              </a:extLst>
            </p:cNvPr>
            <p:cNvGrpSpPr/>
            <p:nvPr/>
          </p:nvGrpSpPr>
          <p:grpSpPr>
            <a:xfrm>
              <a:off x="5476359" y="639113"/>
              <a:ext cx="306599" cy="241308"/>
              <a:chOff x="-4513264" y="1565275"/>
              <a:chExt cx="1274763" cy="1003300"/>
            </a:xfrm>
            <a:solidFill>
              <a:schemeClr val="accent4"/>
            </a:solidFill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B8B1A8D4-E5BA-4A7C-BE70-DCCAE961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13264" y="1565275"/>
                <a:ext cx="1274763" cy="700088"/>
              </a:xfrm>
              <a:custGeom>
                <a:avLst/>
                <a:gdLst>
                  <a:gd name="T0" fmla="*/ 420 w 452"/>
                  <a:gd name="T1" fmla="*/ 63 h 246"/>
                  <a:gd name="T2" fmla="*/ 305 w 452"/>
                  <a:gd name="T3" fmla="*/ 63 h 246"/>
                  <a:gd name="T4" fmla="*/ 305 w 452"/>
                  <a:gd name="T5" fmla="*/ 21 h 246"/>
                  <a:gd name="T6" fmla="*/ 281 w 452"/>
                  <a:gd name="T7" fmla="*/ 0 h 246"/>
                  <a:gd name="T8" fmla="*/ 174 w 452"/>
                  <a:gd name="T9" fmla="*/ 0 h 246"/>
                  <a:gd name="T10" fmla="*/ 150 w 452"/>
                  <a:gd name="T11" fmla="*/ 28 h 246"/>
                  <a:gd name="T12" fmla="*/ 150 w 452"/>
                  <a:gd name="T13" fmla="*/ 63 h 246"/>
                  <a:gd name="T14" fmla="*/ 36 w 452"/>
                  <a:gd name="T15" fmla="*/ 63 h 246"/>
                  <a:gd name="T16" fmla="*/ 6 w 452"/>
                  <a:gd name="T17" fmla="*/ 106 h 246"/>
                  <a:gd name="T18" fmla="*/ 6 w 452"/>
                  <a:gd name="T19" fmla="*/ 246 h 246"/>
                  <a:gd name="T20" fmla="*/ 57 w 452"/>
                  <a:gd name="T21" fmla="*/ 246 h 246"/>
                  <a:gd name="T22" fmla="*/ 57 w 452"/>
                  <a:gd name="T23" fmla="*/ 206 h 246"/>
                  <a:gd name="T24" fmla="*/ 102 w 452"/>
                  <a:gd name="T25" fmla="*/ 206 h 246"/>
                  <a:gd name="T26" fmla="*/ 102 w 452"/>
                  <a:gd name="T27" fmla="*/ 246 h 246"/>
                  <a:gd name="T28" fmla="*/ 362 w 452"/>
                  <a:gd name="T29" fmla="*/ 246 h 246"/>
                  <a:gd name="T30" fmla="*/ 362 w 452"/>
                  <a:gd name="T31" fmla="*/ 204 h 246"/>
                  <a:gd name="T32" fmla="*/ 407 w 452"/>
                  <a:gd name="T33" fmla="*/ 204 h 246"/>
                  <a:gd name="T34" fmla="*/ 407 w 452"/>
                  <a:gd name="T35" fmla="*/ 246 h 246"/>
                  <a:gd name="T36" fmla="*/ 449 w 452"/>
                  <a:gd name="T37" fmla="*/ 246 h 246"/>
                  <a:gd name="T38" fmla="*/ 449 w 452"/>
                  <a:gd name="T39" fmla="*/ 103 h 246"/>
                  <a:gd name="T40" fmla="*/ 420 w 452"/>
                  <a:gd name="T41" fmla="*/ 63 h 246"/>
                  <a:gd name="T42" fmla="*/ 187 w 452"/>
                  <a:gd name="T43" fmla="*/ 27 h 246"/>
                  <a:gd name="T44" fmla="*/ 268 w 452"/>
                  <a:gd name="T45" fmla="*/ 27 h 246"/>
                  <a:gd name="T46" fmla="*/ 268 w 452"/>
                  <a:gd name="T47" fmla="*/ 63 h 246"/>
                  <a:gd name="T48" fmla="*/ 187 w 452"/>
                  <a:gd name="T49" fmla="*/ 63 h 246"/>
                  <a:gd name="T50" fmla="*/ 187 w 452"/>
                  <a:gd name="T51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2" h="246">
                    <a:moveTo>
                      <a:pt x="420" y="63"/>
                    </a:moveTo>
                    <a:cubicBezTo>
                      <a:pt x="389" y="63"/>
                      <a:pt x="305" y="63"/>
                      <a:pt x="305" y="63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5" y="21"/>
                      <a:pt x="307" y="0"/>
                      <a:pt x="281" y="0"/>
                    </a:cubicBezTo>
                    <a:cubicBezTo>
                      <a:pt x="255" y="0"/>
                      <a:pt x="204" y="0"/>
                      <a:pt x="174" y="0"/>
                    </a:cubicBezTo>
                    <a:cubicBezTo>
                      <a:pt x="147" y="0"/>
                      <a:pt x="150" y="28"/>
                      <a:pt x="150" y="28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3"/>
                      <a:pt x="77" y="63"/>
                      <a:pt x="36" y="63"/>
                    </a:cubicBezTo>
                    <a:cubicBezTo>
                      <a:pt x="0" y="63"/>
                      <a:pt x="6" y="106"/>
                      <a:pt x="6" y="10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62" y="204"/>
                      <a:pt x="362" y="204"/>
                      <a:pt x="362" y="204"/>
                    </a:cubicBezTo>
                    <a:cubicBezTo>
                      <a:pt x="407" y="204"/>
                      <a:pt x="407" y="204"/>
                      <a:pt x="407" y="204"/>
                    </a:cubicBezTo>
                    <a:cubicBezTo>
                      <a:pt x="407" y="246"/>
                      <a:pt x="407" y="246"/>
                      <a:pt x="407" y="246"/>
                    </a:cubicBezTo>
                    <a:cubicBezTo>
                      <a:pt x="449" y="246"/>
                      <a:pt x="449" y="246"/>
                      <a:pt x="449" y="246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49" y="103"/>
                      <a:pt x="452" y="63"/>
                      <a:pt x="420" y="63"/>
                    </a:cubicBezTo>
                    <a:close/>
                    <a:moveTo>
                      <a:pt x="187" y="27"/>
                    </a:moveTo>
                    <a:cubicBezTo>
                      <a:pt x="268" y="27"/>
                      <a:pt x="268" y="27"/>
                      <a:pt x="268" y="27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187" y="63"/>
                      <a:pt x="187" y="63"/>
                      <a:pt x="187" y="63"/>
                    </a:cubicBezTo>
                    <a:lnTo>
                      <a:pt x="18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872F0DAB-1B98-443F-97C4-4D3DCA16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7389" y="2311400"/>
                <a:ext cx="1250950" cy="257175"/>
              </a:xfrm>
              <a:custGeom>
                <a:avLst/>
                <a:gdLst>
                  <a:gd name="T0" fmla="*/ 633 w 788"/>
                  <a:gd name="T1" fmla="*/ 61 h 162"/>
                  <a:gd name="T2" fmla="*/ 633 w 788"/>
                  <a:gd name="T3" fmla="*/ 0 h 162"/>
                  <a:gd name="T4" fmla="*/ 171 w 788"/>
                  <a:gd name="T5" fmla="*/ 0 h 162"/>
                  <a:gd name="T6" fmla="*/ 171 w 788"/>
                  <a:gd name="T7" fmla="*/ 67 h 162"/>
                  <a:gd name="T8" fmla="*/ 91 w 788"/>
                  <a:gd name="T9" fmla="*/ 67 h 162"/>
                  <a:gd name="T10" fmla="*/ 91 w 788"/>
                  <a:gd name="T11" fmla="*/ 0 h 162"/>
                  <a:gd name="T12" fmla="*/ 0 w 788"/>
                  <a:gd name="T13" fmla="*/ 0 h 162"/>
                  <a:gd name="T14" fmla="*/ 0 w 788"/>
                  <a:gd name="T15" fmla="*/ 162 h 162"/>
                  <a:gd name="T16" fmla="*/ 788 w 788"/>
                  <a:gd name="T17" fmla="*/ 162 h 162"/>
                  <a:gd name="T18" fmla="*/ 788 w 788"/>
                  <a:gd name="T19" fmla="*/ 0 h 162"/>
                  <a:gd name="T20" fmla="*/ 713 w 788"/>
                  <a:gd name="T21" fmla="*/ 0 h 162"/>
                  <a:gd name="T22" fmla="*/ 713 w 788"/>
                  <a:gd name="T23" fmla="*/ 61 h 162"/>
                  <a:gd name="T24" fmla="*/ 633 w 788"/>
                  <a:gd name="T25" fmla="*/ 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162">
                    <a:moveTo>
                      <a:pt x="633" y="61"/>
                    </a:moveTo>
                    <a:lnTo>
                      <a:pt x="633" y="0"/>
                    </a:lnTo>
                    <a:lnTo>
                      <a:pt x="171" y="0"/>
                    </a:lnTo>
                    <a:lnTo>
                      <a:pt x="171" y="67"/>
                    </a:lnTo>
                    <a:lnTo>
                      <a:pt x="91" y="67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88" y="162"/>
                    </a:lnTo>
                    <a:lnTo>
                      <a:pt x="788" y="0"/>
                    </a:lnTo>
                    <a:lnTo>
                      <a:pt x="713" y="0"/>
                    </a:lnTo>
                    <a:lnTo>
                      <a:pt x="713" y="61"/>
                    </a:lnTo>
                    <a:lnTo>
                      <a:pt x="6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96FD0AA4-C6A6-4631-BA55-8A3073E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52926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60D806C9-5127-428E-8F7C-8D6DAFE6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92501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445593" y="4894414"/>
            <a:ext cx="393188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English Language Studies, Electronic Learning, Engineering Education, Higher Education Policy Research, Qualitative Research Methods</a:t>
            </a:r>
            <a:endParaRPr lang="en-GB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7C532-ADD7-48FE-89BB-BB6ADB1E8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6" y="1334771"/>
            <a:ext cx="5523229" cy="55232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B544C3-7A3F-7CFE-6D69-3BBF67BF99BA}"/>
              </a:ext>
            </a:extLst>
          </p:cNvPr>
          <p:cNvSpPr/>
          <p:nvPr/>
        </p:nvSpPr>
        <p:spPr>
          <a:xfrm>
            <a:off x="5957457" y="3159935"/>
            <a:ext cx="63314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LECTURER, FSSHKL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1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964702" y="1582395"/>
            <a:ext cx="622729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DR HARMI IZZUAN BAHARUM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EB5FD-BE4D-4D16-B6A1-11DF92C46201}"/>
              </a:ext>
            </a:extLst>
          </p:cNvPr>
          <p:cNvSpPr/>
          <p:nvPr/>
        </p:nvSpPr>
        <p:spPr>
          <a:xfrm>
            <a:off x="5964702" y="3145445"/>
            <a:ext cx="50842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 POSTGRADUATE PROGRAMME COORDINATOR, FSSHKL 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A85EB-458D-4954-B7E0-EA6621FB31B0}"/>
              </a:ext>
            </a:extLst>
          </p:cNvPr>
          <p:cNvGrpSpPr/>
          <p:nvPr/>
        </p:nvGrpSpPr>
        <p:grpSpPr>
          <a:xfrm>
            <a:off x="5445593" y="4313558"/>
            <a:ext cx="3431928" cy="555456"/>
            <a:chOff x="5331072" y="505116"/>
            <a:chExt cx="3431928" cy="555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0D131-28BA-49AB-8330-097BF206ADE8}"/>
                </a:ext>
              </a:extLst>
            </p:cNvPr>
            <p:cNvSpPr/>
            <p:nvPr/>
          </p:nvSpPr>
          <p:spPr>
            <a:xfrm>
              <a:off x="5486400" y="533400"/>
              <a:ext cx="3276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08E4B-BB8E-4B6D-A267-EE2C78882122}"/>
                </a:ext>
              </a:extLst>
            </p:cNvPr>
            <p:cNvSpPr/>
            <p:nvPr/>
          </p:nvSpPr>
          <p:spPr>
            <a:xfrm>
              <a:off x="5573990" y="528935"/>
              <a:ext cx="3036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98660E-7685-4141-9160-8308BC7DCAFC}"/>
                </a:ext>
              </a:extLst>
            </p:cNvPr>
            <p:cNvSpPr/>
            <p:nvPr/>
          </p:nvSpPr>
          <p:spPr>
            <a:xfrm>
              <a:off x="5331072" y="505116"/>
              <a:ext cx="555456" cy="5554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5E0FC-853A-4AC4-89EF-1B27CC7F4689}"/>
                </a:ext>
              </a:extLst>
            </p:cNvPr>
            <p:cNvGrpSpPr/>
            <p:nvPr/>
          </p:nvGrpSpPr>
          <p:grpSpPr>
            <a:xfrm>
              <a:off x="5476359" y="639113"/>
              <a:ext cx="306599" cy="241308"/>
              <a:chOff x="-4513264" y="1565275"/>
              <a:chExt cx="1274763" cy="1003300"/>
            </a:xfrm>
            <a:solidFill>
              <a:schemeClr val="accent4"/>
            </a:solidFill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B8B1A8D4-E5BA-4A7C-BE70-DCCAE961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13264" y="1565275"/>
                <a:ext cx="1274763" cy="700088"/>
              </a:xfrm>
              <a:custGeom>
                <a:avLst/>
                <a:gdLst>
                  <a:gd name="T0" fmla="*/ 420 w 452"/>
                  <a:gd name="T1" fmla="*/ 63 h 246"/>
                  <a:gd name="T2" fmla="*/ 305 w 452"/>
                  <a:gd name="T3" fmla="*/ 63 h 246"/>
                  <a:gd name="T4" fmla="*/ 305 w 452"/>
                  <a:gd name="T5" fmla="*/ 21 h 246"/>
                  <a:gd name="T6" fmla="*/ 281 w 452"/>
                  <a:gd name="T7" fmla="*/ 0 h 246"/>
                  <a:gd name="T8" fmla="*/ 174 w 452"/>
                  <a:gd name="T9" fmla="*/ 0 h 246"/>
                  <a:gd name="T10" fmla="*/ 150 w 452"/>
                  <a:gd name="T11" fmla="*/ 28 h 246"/>
                  <a:gd name="T12" fmla="*/ 150 w 452"/>
                  <a:gd name="T13" fmla="*/ 63 h 246"/>
                  <a:gd name="T14" fmla="*/ 36 w 452"/>
                  <a:gd name="T15" fmla="*/ 63 h 246"/>
                  <a:gd name="T16" fmla="*/ 6 w 452"/>
                  <a:gd name="T17" fmla="*/ 106 h 246"/>
                  <a:gd name="T18" fmla="*/ 6 w 452"/>
                  <a:gd name="T19" fmla="*/ 246 h 246"/>
                  <a:gd name="T20" fmla="*/ 57 w 452"/>
                  <a:gd name="T21" fmla="*/ 246 h 246"/>
                  <a:gd name="T22" fmla="*/ 57 w 452"/>
                  <a:gd name="T23" fmla="*/ 206 h 246"/>
                  <a:gd name="T24" fmla="*/ 102 w 452"/>
                  <a:gd name="T25" fmla="*/ 206 h 246"/>
                  <a:gd name="T26" fmla="*/ 102 w 452"/>
                  <a:gd name="T27" fmla="*/ 246 h 246"/>
                  <a:gd name="T28" fmla="*/ 362 w 452"/>
                  <a:gd name="T29" fmla="*/ 246 h 246"/>
                  <a:gd name="T30" fmla="*/ 362 w 452"/>
                  <a:gd name="T31" fmla="*/ 204 h 246"/>
                  <a:gd name="T32" fmla="*/ 407 w 452"/>
                  <a:gd name="T33" fmla="*/ 204 h 246"/>
                  <a:gd name="T34" fmla="*/ 407 w 452"/>
                  <a:gd name="T35" fmla="*/ 246 h 246"/>
                  <a:gd name="T36" fmla="*/ 449 w 452"/>
                  <a:gd name="T37" fmla="*/ 246 h 246"/>
                  <a:gd name="T38" fmla="*/ 449 w 452"/>
                  <a:gd name="T39" fmla="*/ 103 h 246"/>
                  <a:gd name="T40" fmla="*/ 420 w 452"/>
                  <a:gd name="T41" fmla="*/ 63 h 246"/>
                  <a:gd name="T42" fmla="*/ 187 w 452"/>
                  <a:gd name="T43" fmla="*/ 27 h 246"/>
                  <a:gd name="T44" fmla="*/ 268 w 452"/>
                  <a:gd name="T45" fmla="*/ 27 h 246"/>
                  <a:gd name="T46" fmla="*/ 268 w 452"/>
                  <a:gd name="T47" fmla="*/ 63 h 246"/>
                  <a:gd name="T48" fmla="*/ 187 w 452"/>
                  <a:gd name="T49" fmla="*/ 63 h 246"/>
                  <a:gd name="T50" fmla="*/ 187 w 452"/>
                  <a:gd name="T51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2" h="246">
                    <a:moveTo>
                      <a:pt x="420" y="63"/>
                    </a:moveTo>
                    <a:cubicBezTo>
                      <a:pt x="389" y="63"/>
                      <a:pt x="305" y="63"/>
                      <a:pt x="305" y="63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5" y="21"/>
                      <a:pt x="307" y="0"/>
                      <a:pt x="281" y="0"/>
                    </a:cubicBezTo>
                    <a:cubicBezTo>
                      <a:pt x="255" y="0"/>
                      <a:pt x="204" y="0"/>
                      <a:pt x="174" y="0"/>
                    </a:cubicBezTo>
                    <a:cubicBezTo>
                      <a:pt x="147" y="0"/>
                      <a:pt x="150" y="28"/>
                      <a:pt x="150" y="28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3"/>
                      <a:pt x="77" y="63"/>
                      <a:pt x="36" y="63"/>
                    </a:cubicBezTo>
                    <a:cubicBezTo>
                      <a:pt x="0" y="63"/>
                      <a:pt x="6" y="106"/>
                      <a:pt x="6" y="10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62" y="204"/>
                      <a:pt x="362" y="204"/>
                      <a:pt x="362" y="204"/>
                    </a:cubicBezTo>
                    <a:cubicBezTo>
                      <a:pt x="407" y="204"/>
                      <a:pt x="407" y="204"/>
                      <a:pt x="407" y="204"/>
                    </a:cubicBezTo>
                    <a:cubicBezTo>
                      <a:pt x="407" y="246"/>
                      <a:pt x="407" y="246"/>
                      <a:pt x="407" y="246"/>
                    </a:cubicBezTo>
                    <a:cubicBezTo>
                      <a:pt x="449" y="246"/>
                      <a:pt x="449" y="246"/>
                      <a:pt x="449" y="246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49" y="103"/>
                      <a:pt x="452" y="63"/>
                      <a:pt x="420" y="63"/>
                    </a:cubicBezTo>
                    <a:close/>
                    <a:moveTo>
                      <a:pt x="187" y="27"/>
                    </a:moveTo>
                    <a:cubicBezTo>
                      <a:pt x="268" y="27"/>
                      <a:pt x="268" y="27"/>
                      <a:pt x="268" y="27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187" y="63"/>
                      <a:pt x="187" y="63"/>
                      <a:pt x="187" y="63"/>
                    </a:cubicBezTo>
                    <a:lnTo>
                      <a:pt x="18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872F0DAB-1B98-443F-97C4-4D3DCA16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7389" y="2311400"/>
                <a:ext cx="1250950" cy="257175"/>
              </a:xfrm>
              <a:custGeom>
                <a:avLst/>
                <a:gdLst>
                  <a:gd name="T0" fmla="*/ 633 w 788"/>
                  <a:gd name="T1" fmla="*/ 61 h 162"/>
                  <a:gd name="T2" fmla="*/ 633 w 788"/>
                  <a:gd name="T3" fmla="*/ 0 h 162"/>
                  <a:gd name="T4" fmla="*/ 171 w 788"/>
                  <a:gd name="T5" fmla="*/ 0 h 162"/>
                  <a:gd name="T6" fmla="*/ 171 w 788"/>
                  <a:gd name="T7" fmla="*/ 67 h 162"/>
                  <a:gd name="T8" fmla="*/ 91 w 788"/>
                  <a:gd name="T9" fmla="*/ 67 h 162"/>
                  <a:gd name="T10" fmla="*/ 91 w 788"/>
                  <a:gd name="T11" fmla="*/ 0 h 162"/>
                  <a:gd name="T12" fmla="*/ 0 w 788"/>
                  <a:gd name="T13" fmla="*/ 0 h 162"/>
                  <a:gd name="T14" fmla="*/ 0 w 788"/>
                  <a:gd name="T15" fmla="*/ 162 h 162"/>
                  <a:gd name="T16" fmla="*/ 788 w 788"/>
                  <a:gd name="T17" fmla="*/ 162 h 162"/>
                  <a:gd name="T18" fmla="*/ 788 w 788"/>
                  <a:gd name="T19" fmla="*/ 0 h 162"/>
                  <a:gd name="T20" fmla="*/ 713 w 788"/>
                  <a:gd name="T21" fmla="*/ 0 h 162"/>
                  <a:gd name="T22" fmla="*/ 713 w 788"/>
                  <a:gd name="T23" fmla="*/ 61 h 162"/>
                  <a:gd name="T24" fmla="*/ 633 w 788"/>
                  <a:gd name="T25" fmla="*/ 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162">
                    <a:moveTo>
                      <a:pt x="633" y="61"/>
                    </a:moveTo>
                    <a:lnTo>
                      <a:pt x="633" y="0"/>
                    </a:lnTo>
                    <a:lnTo>
                      <a:pt x="171" y="0"/>
                    </a:lnTo>
                    <a:lnTo>
                      <a:pt x="171" y="67"/>
                    </a:lnTo>
                    <a:lnTo>
                      <a:pt x="91" y="67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88" y="162"/>
                    </a:lnTo>
                    <a:lnTo>
                      <a:pt x="788" y="0"/>
                    </a:lnTo>
                    <a:lnTo>
                      <a:pt x="713" y="0"/>
                    </a:lnTo>
                    <a:lnTo>
                      <a:pt x="713" y="61"/>
                    </a:lnTo>
                    <a:lnTo>
                      <a:pt x="6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96FD0AA4-C6A6-4631-BA55-8A3073E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52926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60D806C9-5127-428E-8F7C-8D6DAFE6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92501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445592" y="4894414"/>
            <a:ext cx="4917607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Language education and technology, Computer assisted language learning, Technology acceptance and adoption of Management information systems</a:t>
            </a:r>
            <a:endParaRPr lang="en-GB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30821-A7C2-4D74-B39C-981653676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2" y="1338457"/>
            <a:ext cx="5519543" cy="55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8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744179" y="1582395"/>
            <a:ext cx="622729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DR NURHASMIZA ABU HASAN SAZALLI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EB5FD-BE4D-4D16-B6A1-11DF92C46201}"/>
              </a:ext>
            </a:extLst>
          </p:cNvPr>
          <p:cNvSpPr/>
          <p:nvPr/>
        </p:nvSpPr>
        <p:spPr>
          <a:xfrm>
            <a:off x="5739464" y="3126653"/>
            <a:ext cx="5995336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POSTGRADUATE PROGRAMME (TESL) COORDINATOR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A85EB-458D-4954-B7E0-EA6621FB31B0}"/>
              </a:ext>
            </a:extLst>
          </p:cNvPr>
          <p:cNvGrpSpPr/>
          <p:nvPr/>
        </p:nvGrpSpPr>
        <p:grpSpPr>
          <a:xfrm>
            <a:off x="5445593" y="4313558"/>
            <a:ext cx="3431928" cy="555456"/>
            <a:chOff x="5331072" y="505116"/>
            <a:chExt cx="3431928" cy="555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0D131-28BA-49AB-8330-097BF206ADE8}"/>
                </a:ext>
              </a:extLst>
            </p:cNvPr>
            <p:cNvSpPr/>
            <p:nvPr/>
          </p:nvSpPr>
          <p:spPr>
            <a:xfrm>
              <a:off x="5486400" y="533400"/>
              <a:ext cx="3276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08E4B-BB8E-4B6D-A267-EE2C78882122}"/>
                </a:ext>
              </a:extLst>
            </p:cNvPr>
            <p:cNvSpPr/>
            <p:nvPr/>
          </p:nvSpPr>
          <p:spPr>
            <a:xfrm>
              <a:off x="5573990" y="528935"/>
              <a:ext cx="3036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98660E-7685-4141-9160-8308BC7DCAFC}"/>
                </a:ext>
              </a:extLst>
            </p:cNvPr>
            <p:cNvSpPr/>
            <p:nvPr/>
          </p:nvSpPr>
          <p:spPr>
            <a:xfrm>
              <a:off x="5331072" y="505116"/>
              <a:ext cx="555456" cy="5554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5E0FC-853A-4AC4-89EF-1B27CC7F4689}"/>
                </a:ext>
              </a:extLst>
            </p:cNvPr>
            <p:cNvGrpSpPr/>
            <p:nvPr/>
          </p:nvGrpSpPr>
          <p:grpSpPr>
            <a:xfrm>
              <a:off x="5476359" y="639113"/>
              <a:ext cx="306599" cy="241308"/>
              <a:chOff x="-4513264" y="1565275"/>
              <a:chExt cx="1274763" cy="1003300"/>
            </a:xfrm>
            <a:solidFill>
              <a:schemeClr val="accent4"/>
            </a:solidFill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B8B1A8D4-E5BA-4A7C-BE70-DCCAE961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13264" y="1565275"/>
                <a:ext cx="1274763" cy="700088"/>
              </a:xfrm>
              <a:custGeom>
                <a:avLst/>
                <a:gdLst>
                  <a:gd name="T0" fmla="*/ 420 w 452"/>
                  <a:gd name="T1" fmla="*/ 63 h 246"/>
                  <a:gd name="T2" fmla="*/ 305 w 452"/>
                  <a:gd name="T3" fmla="*/ 63 h 246"/>
                  <a:gd name="T4" fmla="*/ 305 w 452"/>
                  <a:gd name="T5" fmla="*/ 21 h 246"/>
                  <a:gd name="T6" fmla="*/ 281 w 452"/>
                  <a:gd name="T7" fmla="*/ 0 h 246"/>
                  <a:gd name="T8" fmla="*/ 174 w 452"/>
                  <a:gd name="T9" fmla="*/ 0 h 246"/>
                  <a:gd name="T10" fmla="*/ 150 w 452"/>
                  <a:gd name="T11" fmla="*/ 28 h 246"/>
                  <a:gd name="T12" fmla="*/ 150 w 452"/>
                  <a:gd name="T13" fmla="*/ 63 h 246"/>
                  <a:gd name="T14" fmla="*/ 36 w 452"/>
                  <a:gd name="T15" fmla="*/ 63 h 246"/>
                  <a:gd name="T16" fmla="*/ 6 w 452"/>
                  <a:gd name="T17" fmla="*/ 106 h 246"/>
                  <a:gd name="T18" fmla="*/ 6 w 452"/>
                  <a:gd name="T19" fmla="*/ 246 h 246"/>
                  <a:gd name="T20" fmla="*/ 57 w 452"/>
                  <a:gd name="T21" fmla="*/ 246 h 246"/>
                  <a:gd name="T22" fmla="*/ 57 w 452"/>
                  <a:gd name="T23" fmla="*/ 206 h 246"/>
                  <a:gd name="T24" fmla="*/ 102 w 452"/>
                  <a:gd name="T25" fmla="*/ 206 h 246"/>
                  <a:gd name="T26" fmla="*/ 102 w 452"/>
                  <a:gd name="T27" fmla="*/ 246 h 246"/>
                  <a:gd name="T28" fmla="*/ 362 w 452"/>
                  <a:gd name="T29" fmla="*/ 246 h 246"/>
                  <a:gd name="T30" fmla="*/ 362 w 452"/>
                  <a:gd name="T31" fmla="*/ 204 h 246"/>
                  <a:gd name="T32" fmla="*/ 407 w 452"/>
                  <a:gd name="T33" fmla="*/ 204 h 246"/>
                  <a:gd name="T34" fmla="*/ 407 w 452"/>
                  <a:gd name="T35" fmla="*/ 246 h 246"/>
                  <a:gd name="T36" fmla="*/ 449 w 452"/>
                  <a:gd name="T37" fmla="*/ 246 h 246"/>
                  <a:gd name="T38" fmla="*/ 449 w 452"/>
                  <a:gd name="T39" fmla="*/ 103 h 246"/>
                  <a:gd name="T40" fmla="*/ 420 w 452"/>
                  <a:gd name="T41" fmla="*/ 63 h 246"/>
                  <a:gd name="T42" fmla="*/ 187 w 452"/>
                  <a:gd name="T43" fmla="*/ 27 h 246"/>
                  <a:gd name="T44" fmla="*/ 268 w 452"/>
                  <a:gd name="T45" fmla="*/ 27 h 246"/>
                  <a:gd name="T46" fmla="*/ 268 w 452"/>
                  <a:gd name="T47" fmla="*/ 63 h 246"/>
                  <a:gd name="T48" fmla="*/ 187 w 452"/>
                  <a:gd name="T49" fmla="*/ 63 h 246"/>
                  <a:gd name="T50" fmla="*/ 187 w 452"/>
                  <a:gd name="T51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2" h="246">
                    <a:moveTo>
                      <a:pt x="420" y="63"/>
                    </a:moveTo>
                    <a:cubicBezTo>
                      <a:pt x="389" y="63"/>
                      <a:pt x="305" y="63"/>
                      <a:pt x="305" y="63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5" y="21"/>
                      <a:pt x="307" y="0"/>
                      <a:pt x="281" y="0"/>
                    </a:cubicBezTo>
                    <a:cubicBezTo>
                      <a:pt x="255" y="0"/>
                      <a:pt x="204" y="0"/>
                      <a:pt x="174" y="0"/>
                    </a:cubicBezTo>
                    <a:cubicBezTo>
                      <a:pt x="147" y="0"/>
                      <a:pt x="150" y="28"/>
                      <a:pt x="150" y="28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3"/>
                      <a:pt x="77" y="63"/>
                      <a:pt x="36" y="63"/>
                    </a:cubicBezTo>
                    <a:cubicBezTo>
                      <a:pt x="0" y="63"/>
                      <a:pt x="6" y="106"/>
                      <a:pt x="6" y="10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62" y="204"/>
                      <a:pt x="362" y="204"/>
                      <a:pt x="362" y="204"/>
                    </a:cubicBezTo>
                    <a:cubicBezTo>
                      <a:pt x="407" y="204"/>
                      <a:pt x="407" y="204"/>
                      <a:pt x="407" y="204"/>
                    </a:cubicBezTo>
                    <a:cubicBezTo>
                      <a:pt x="407" y="246"/>
                      <a:pt x="407" y="246"/>
                      <a:pt x="407" y="246"/>
                    </a:cubicBezTo>
                    <a:cubicBezTo>
                      <a:pt x="449" y="246"/>
                      <a:pt x="449" y="246"/>
                      <a:pt x="449" y="246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49" y="103"/>
                      <a:pt x="452" y="63"/>
                      <a:pt x="420" y="63"/>
                    </a:cubicBezTo>
                    <a:close/>
                    <a:moveTo>
                      <a:pt x="187" y="27"/>
                    </a:moveTo>
                    <a:cubicBezTo>
                      <a:pt x="268" y="27"/>
                      <a:pt x="268" y="27"/>
                      <a:pt x="268" y="27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187" y="63"/>
                      <a:pt x="187" y="63"/>
                      <a:pt x="187" y="63"/>
                    </a:cubicBezTo>
                    <a:lnTo>
                      <a:pt x="18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872F0DAB-1B98-443F-97C4-4D3DCA16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7389" y="2311400"/>
                <a:ext cx="1250950" cy="257175"/>
              </a:xfrm>
              <a:custGeom>
                <a:avLst/>
                <a:gdLst>
                  <a:gd name="T0" fmla="*/ 633 w 788"/>
                  <a:gd name="T1" fmla="*/ 61 h 162"/>
                  <a:gd name="T2" fmla="*/ 633 w 788"/>
                  <a:gd name="T3" fmla="*/ 0 h 162"/>
                  <a:gd name="T4" fmla="*/ 171 w 788"/>
                  <a:gd name="T5" fmla="*/ 0 h 162"/>
                  <a:gd name="T6" fmla="*/ 171 w 788"/>
                  <a:gd name="T7" fmla="*/ 67 h 162"/>
                  <a:gd name="T8" fmla="*/ 91 w 788"/>
                  <a:gd name="T9" fmla="*/ 67 h 162"/>
                  <a:gd name="T10" fmla="*/ 91 w 788"/>
                  <a:gd name="T11" fmla="*/ 0 h 162"/>
                  <a:gd name="T12" fmla="*/ 0 w 788"/>
                  <a:gd name="T13" fmla="*/ 0 h 162"/>
                  <a:gd name="T14" fmla="*/ 0 w 788"/>
                  <a:gd name="T15" fmla="*/ 162 h 162"/>
                  <a:gd name="T16" fmla="*/ 788 w 788"/>
                  <a:gd name="T17" fmla="*/ 162 h 162"/>
                  <a:gd name="T18" fmla="*/ 788 w 788"/>
                  <a:gd name="T19" fmla="*/ 0 h 162"/>
                  <a:gd name="T20" fmla="*/ 713 w 788"/>
                  <a:gd name="T21" fmla="*/ 0 h 162"/>
                  <a:gd name="T22" fmla="*/ 713 w 788"/>
                  <a:gd name="T23" fmla="*/ 61 h 162"/>
                  <a:gd name="T24" fmla="*/ 633 w 788"/>
                  <a:gd name="T25" fmla="*/ 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162">
                    <a:moveTo>
                      <a:pt x="633" y="61"/>
                    </a:moveTo>
                    <a:lnTo>
                      <a:pt x="633" y="0"/>
                    </a:lnTo>
                    <a:lnTo>
                      <a:pt x="171" y="0"/>
                    </a:lnTo>
                    <a:lnTo>
                      <a:pt x="171" y="67"/>
                    </a:lnTo>
                    <a:lnTo>
                      <a:pt x="91" y="67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88" y="162"/>
                    </a:lnTo>
                    <a:lnTo>
                      <a:pt x="788" y="0"/>
                    </a:lnTo>
                    <a:lnTo>
                      <a:pt x="713" y="0"/>
                    </a:lnTo>
                    <a:lnTo>
                      <a:pt x="713" y="61"/>
                    </a:lnTo>
                    <a:lnTo>
                      <a:pt x="6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96FD0AA4-C6A6-4631-BA55-8A3073E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52926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60D806C9-5127-428E-8F7C-8D6DAFE6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92501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445593" y="4894414"/>
            <a:ext cx="343192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Mobile Language Learning, Design Based Research, Second Language Acquisition, Cross-cultural Communication</a:t>
            </a:r>
            <a:endParaRPr lang="en-GB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104D6-5D18-4242-BC73-63C2B79D0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1" y="1483452"/>
            <a:ext cx="5374548" cy="53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763872" y="1538604"/>
            <a:ext cx="642812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DR SERIAZNITA </a:t>
            </a:r>
          </a:p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MAT SAID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A85EB-458D-4954-B7E0-EA6621FB31B0}"/>
              </a:ext>
            </a:extLst>
          </p:cNvPr>
          <p:cNvGrpSpPr/>
          <p:nvPr/>
        </p:nvGrpSpPr>
        <p:grpSpPr>
          <a:xfrm>
            <a:off x="5445593" y="4313558"/>
            <a:ext cx="3431928" cy="555456"/>
            <a:chOff x="5331072" y="505116"/>
            <a:chExt cx="3431928" cy="555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0D131-28BA-49AB-8330-097BF206ADE8}"/>
                </a:ext>
              </a:extLst>
            </p:cNvPr>
            <p:cNvSpPr/>
            <p:nvPr/>
          </p:nvSpPr>
          <p:spPr>
            <a:xfrm>
              <a:off x="5486400" y="533400"/>
              <a:ext cx="3276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08E4B-BB8E-4B6D-A267-EE2C78882122}"/>
                </a:ext>
              </a:extLst>
            </p:cNvPr>
            <p:cNvSpPr/>
            <p:nvPr/>
          </p:nvSpPr>
          <p:spPr>
            <a:xfrm>
              <a:off x="5573990" y="528935"/>
              <a:ext cx="3036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98660E-7685-4141-9160-8308BC7DCAFC}"/>
                </a:ext>
              </a:extLst>
            </p:cNvPr>
            <p:cNvSpPr/>
            <p:nvPr/>
          </p:nvSpPr>
          <p:spPr>
            <a:xfrm>
              <a:off x="5331072" y="505116"/>
              <a:ext cx="555456" cy="5554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5E0FC-853A-4AC4-89EF-1B27CC7F4689}"/>
                </a:ext>
              </a:extLst>
            </p:cNvPr>
            <p:cNvGrpSpPr/>
            <p:nvPr/>
          </p:nvGrpSpPr>
          <p:grpSpPr>
            <a:xfrm>
              <a:off x="5476359" y="639113"/>
              <a:ext cx="306599" cy="241308"/>
              <a:chOff x="-4513264" y="1565275"/>
              <a:chExt cx="1274763" cy="1003300"/>
            </a:xfrm>
            <a:solidFill>
              <a:schemeClr val="accent4"/>
            </a:solidFill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B8B1A8D4-E5BA-4A7C-BE70-DCCAE961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13264" y="1565275"/>
                <a:ext cx="1274763" cy="700088"/>
              </a:xfrm>
              <a:custGeom>
                <a:avLst/>
                <a:gdLst>
                  <a:gd name="T0" fmla="*/ 420 w 452"/>
                  <a:gd name="T1" fmla="*/ 63 h 246"/>
                  <a:gd name="T2" fmla="*/ 305 w 452"/>
                  <a:gd name="T3" fmla="*/ 63 h 246"/>
                  <a:gd name="T4" fmla="*/ 305 w 452"/>
                  <a:gd name="T5" fmla="*/ 21 h 246"/>
                  <a:gd name="T6" fmla="*/ 281 w 452"/>
                  <a:gd name="T7" fmla="*/ 0 h 246"/>
                  <a:gd name="T8" fmla="*/ 174 w 452"/>
                  <a:gd name="T9" fmla="*/ 0 h 246"/>
                  <a:gd name="T10" fmla="*/ 150 w 452"/>
                  <a:gd name="T11" fmla="*/ 28 h 246"/>
                  <a:gd name="T12" fmla="*/ 150 w 452"/>
                  <a:gd name="T13" fmla="*/ 63 h 246"/>
                  <a:gd name="T14" fmla="*/ 36 w 452"/>
                  <a:gd name="T15" fmla="*/ 63 h 246"/>
                  <a:gd name="T16" fmla="*/ 6 w 452"/>
                  <a:gd name="T17" fmla="*/ 106 h 246"/>
                  <a:gd name="T18" fmla="*/ 6 w 452"/>
                  <a:gd name="T19" fmla="*/ 246 h 246"/>
                  <a:gd name="T20" fmla="*/ 57 w 452"/>
                  <a:gd name="T21" fmla="*/ 246 h 246"/>
                  <a:gd name="T22" fmla="*/ 57 w 452"/>
                  <a:gd name="T23" fmla="*/ 206 h 246"/>
                  <a:gd name="T24" fmla="*/ 102 w 452"/>
                  <a:gd name="T25" fmla="*/ 206 h 246"/>
                  <a:gd name="T26" fmla="*/ 102 w 452"/>
                  <a:gd name="T27" fmla="*/ 246 h 246"/>
                  <a:gd name="T28" fmla="*/ 362 w 452"/>
                  <a:gd name="T29" fmla="*/ 246 h 246"/>
                  <a:gd name="T30" fmla="*/ 362 w 452"/>
                  <a:gd name="T31" fmla="*/ 204 h 246"/>
                  <a:gd name="T32" fmla="*/ 407 w 452"/>
                  <a:gd name="T33" fmla="*/ 204 h 246"/>
                  <a:gd name="T34" fmla="*/ 407 w 452"/>
                  <a:gd name="T35" fmla="*/ 246 h 246"/>
                  <a:gd name="T36" fmla="*/ 449 w 452"/>
                  <a:gd name="T37" fmla="*/ 246 h 246"/>
                  <a:gd name="T38" fmla="*/ 449 w 452"/>
                  <a:gd name="T39" fmla="*/ 103 h 246"/>
                  <a:gd name="T40" fmla="*/ 420 w 452"/>
                  <a:gd name="T41" fmla="*/ 63 h 246"/>
                  <a:gd name="T42" fmla="*/ 187 w 452"/>
                  <a:gd name="T43" fmla="*/ 27 h 246"/>
                  <a:gd name="T44" fmla="*/ 268 w 452"/>
                  <a:gd name="T45" fmla="*/ 27 h 246"/>
                  <a:gd name="T46" fmla="*/ 268 w 452"/>
                  <a:gd name="T47" fmla="*/ 63 h 246"/>
                  <a:gd name="T48" fmla="*/ 187 w 452"/>
                  <a:gd name="T49" fmla="*/ 63 h 246"/>
                  <a:gd name="T50" fmla="*/ 187 w 452"/>
                  <a:gd name="T51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2" h="246">
                    <a:moveTo>
                      <a:pt x="420" y="63"/>
                    </a:moveTo>
                    <a:cubicBezTo>
                      <a:pt x="389" y="63"/>
                      <a:pt x="305" y="63"/>
                      <a:pt x="305" y="63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5" y="21"/>
                      <a:pt x="307" y="0"/>
                      <a:pt x="281" y="0"/>
                    </a:cubicBezTo>
                    <a:cubicBezTo>
                      <a:pt x="255" y="0"/>
                      <a:pt x="204" y="0"/>
                      <a:pt x="174" y="0"/>
                    </a:cubicBezTo>
                    <a:cubicBezTo>
                      <a:pt x="147" y="0"/>
                      <a:pt x="150" y="28"/>
                      <a:pt x="150" y="28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3"/>
                      <a:pt x="77" y="63"/>
                      <a:pt x="36" y="63"/>
                    </a:cubicBezTo>
                    <a:cubicBezTo>
                      <a:pt x="0" y="63"/>
                      <a:pt x="6" y="106"/>
                      <a:pt x="6" y="10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62" y="204"/>
                      <a:pt x="362" y="204"/>
                      <a:pt x="362" y="204"/>
                    </a:cubicBezTo>
                    <a:cubicBezTo>
                      <a:pt x="407" y="204"/>
                      <a:pt x="407" y="204"/>
                      <a:pt x="407" y="204"/>
                    </a:cubicBezTo>
                    <a:cubicBezTo>
                      <a:pt x="407" y="246"/>
                      <a:pt x="407" y="246"/>
                      <a:pt x="407" y="246"/>
                    </a:cubicBezTo>
                    <a:cubicBezTo>
                      <a:pt x="449" y="246"/>
                      <a:pt x="449" y="246"/>
                      <a:pt x="449" y="246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49" y="103"/>
                      <a:pt x="452" y="63"/>
                      <a:pt x="420" y="63"/>
                    </a:cubicBezTo>
                    <a:close/>
                    <a:moveTo>
                      <a:pt x="187" y="27"/>
                    </a:moveTo>
                    <a:cubicBezTo>
                      <a:pt x="268" y="27"/>
                      <a:pt x="268" y="27"/>
                      <a:pt x="268" y="27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187" y="63"/>
                      <a:pt x="187" y="63"/>
                      <a:pt x="187" y="63"/>
                    </a:cubicBezTo>
                    <a:lnTo>
                      <a:pt x="18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872F0DAB-1B98-443F-97C4-4D3DCA16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7389" y="2311400"/>
                <a:ext cx="1250950" cy="257175"/>
              </a:xfrm>
              <a:custGeom>
                <a:avLst/>
                <a:gdLst>
                  <a:gd name="T0" fmla="*/ 633 w 788"/>
                  <a:gd name="T1" fmla="*/ 61 h 162"/>
                  <a:gd name="T2" fmla="*/ 633 w 788"/>
                  <a:gd name="T3" fmla="*/ 0 h 162"/>
                  <a:gd name="T4" fmla="*/ 171 w 788"/>
                  <a:gd name="T5" fmla="*/ 0 h 162"/>
                  <a:gd name="T6" fmla="*/ 171 w 788"/>
                  <a:gd name="T7" fmla="*/ 67 h 162"/>
                  <a:gd name="T8" fmla="*/ 91 w 788"/>
                  <a:gd name="T9" fmla="*/ 67 h 162"/>
                  <a:gd name="T10" fmla="*/ 91 w 788"/>
                  <a:gd name="T11" fmla="*/ 0 h 162"/>
                  <a:gd name="T12" fmla="*/ 0 w 788"/>
                  <a:gd name="T13" fmla="*/ 0 h 162"/>
                  <a:gd name="T14" fmla="*/ 0 w 788"/>
                  <a:gd name="T15" fmla="*/ 162 h 162"/>
                  <a:gd name="T16" fmla="*/ 788 w 788"/>
                  <a:gd name="T17" fmla="*/ 162 h 162"/>
                  <a:gd name="T18" fmla="*/ 788 w 788"/>
                  <a:gd name="T19" fmla="*/ 0 h 162"/>
                  <a:gd name="T20" fmla="*/ 713 w 788"/>
                  <a:gd name="T21" fmla="*/ 0 h 162"/>
                  <a:gd name="T22" fmla="*/ 713 w 788"/>
                  <a:gd name="T23" fmla="*/ 61 h 162"/>
                  <a:gd name="T24" fmla="*/ 633 w 788"/>
                  <a:gd name="T25" fmla="*/ 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162">
                    <a:moveTo>
                      <a:pt x="633" y="61"/>
                    </a:moveTo>
                    <a:lnTo>
                      <a:pt x="633" y="0"/>
                    </a:lnTo>
                    <a:lnTo>
                      <a:pt x="171" y="0"/>
                    </a:lnTo>
                    <a:lnTo>
                      <a:pt x="171" y="67"/>
                    </a:lnTo>
                    <a:lnTo>
                      <a:pt x="91" y="67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88" y="162"/>
                    </a:lnTo>
                    <a:lnTo>
                      <a:pt x="788" y="0"/>
                    </a:lnTo>
                    <a:lnTo>
                      <a:pt x="713" y="0"/>
                    </a:lnTo>
                    <a:lnTo>
                      <a:pt x="713" y="61"/>
                    </a:lnTo>
                    <a:lnTo>
                      <a:pt x="6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96FD0AA4-C6A6-4631-BA55-8A3073E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52926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60D806C9-5127-428E-8F7C-8D6DAFE6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92501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445593" y="4894414"/>
            <a:ext cx="3931880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TESL, Language Curriculum Planning, Young Adult Literature, English For Occupational Purposes, English For Academic Purposes</a:t>
            </a:r>
            <a:endParaRPr lang="en-GB" sz="1800" dirty="0">
              <a:latin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C1E217-B8A2-46B5-93C7-B80CBD982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3" y="1371600"/>
            <a:ext cx="5486400" cy="5486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0BE4784-E139-472A-B0A6-C26EFDC035A5}"/>
              </a:ext>
            </a:extLst>
          </p:cNvPr>
          <p:cNvSpPr/>
          <p:nvPr/>
        </p:nvSpPr>
        <p:spPr>
          <a:xfrm>
            <a:off x="5763872" y="3156935"/>
            <a:ext cx="50842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UNDERGRADUATE PROGRAMME COORDINATOR, FSSHKL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0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6D055A-8D4F-4938-B8EF-D7A09CCDE7FB}"/>
              </a:ext>
            </a:extLst>
          </p:cNvPr>
          <p:cNvCxnSpPr/>
          <p:nvPr/>
        </p:nvCxnSpPr>
        <p:spPr>
          <a:xfrm flipH="1">
            <a:off x="4501662" y="731520"/>
            <a:ext cx="1463040" cy="46564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8EEB1-01D5-4E9C-8BD3-E1342B89DD6F}"/>
              </a:ext>
            </a:extLst>
          </p:cNvPr>
          <p:cNvGrpSpPr/>
          <p:nvPr/>
        </p:nvGrpSpPr>
        <p:grpSpPr>
          <a:xfrm>
            <a:off x="51584" y="0"/>
            <a:ext cx="5084526" cy="6858000"/>
            <a:chOff x="3434698" y="0"/>
            <a:chExt cx="5084526" cy="6858000"/>
          </a:xfrm>
          <a:solidFill>
            <a:schemeClr val="bg1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B20F4E-E894-422E-8FEA-6E2CF3D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4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60" r="29590"/>
            <a:stretch/>
          </p:blipFill>
          <p:spPr>
            <a:xfrm>
              <a:off x="3434698" y="0"/>
              <a:ext cx="5070458" cy="6858000"/>
            </a:xfrm>
            <a:prstGeom prst="rect">
              <a:avLst/>
            </a:prstGeom>
            <a:grpFill/>
          </p:spPr>
        </p:pic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AFA91D0-E9A2-4317-9DE4-2BB3B5999C94}"/>
                </a:ext>
              </a:extLst>
            </p:cNvPr>
            <p:cNvSpPr/>
            <p:nvPr/>
          </p:nvSpPr>
          <p:spPr>
            <a:xfrm rot="10800000" flipH="1">
              <a:off x="3434833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8BF76218-2FFA-46D9-8521-C5CFE0F1C1C8}"/>
                </a:ext>
              </a:extLst>
            </p:cNvPr>
            <p:cNvSpPr/>
            <p:nvPr/>
          </p:nvSpPr>
          <p:spPr>
            <a:xfrm flipH="1">
              <a:off x="6417155" y="0"/>
              <a:ext cx="2102069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1BC9424-08B6-4B53-AEB9-B5573B2E30DB}"/>
              </a:ext>
            </a:extLst>
          </p:cNvPr>
          <p:cNvSpPr/>
          <p:nvPr/>
        </p:nvSpPr>
        <p:spPr>
          <a:xfrm>
            <a:off x="5810448" y="1563521"/>
            <a:ext cx="645589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4800" b="1" spc="-150" dirty="0">
                <a:latin typeface="Arial" panose="020B0604020202020204" pitchFamily="34" charset="0"/>
                <a:cs typeface="Arial" panose="020B0604020202020204" pitchFamily="34" charset="0"/>
              </a:rPr>
              <a:t>DR WAN FARAH WANI WAN FAKHRUDDIN</a:t>
            </a:r>
            <a:endParaRPr lang="en-US" sz="4800" b="1" spc="-15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54FF39-E7EA-41C9-9BB1-0326AFE7DEC5}"/>
              </a:ext>
            </a:extLst>
          </p:cNvPr>
          <p:cNvCxnSpPr>
            <a:cxnSpLocks/>
          </p:cNvCxnSpPr>
          <p:nvPr/>
        </p:nvCxnSpPr>
        <p:spPr>
          <a:xfrm flipH="1">
            <a:off x="9377473" y="4168726"/>
            <a:ext cx="844968" cy="268927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645A5CA-6862-4C81-9314-72FC1020F034}"/>
              </a:ext>
            </a:extLst>
          </p:cNvPr>
          <p:cNvSpPr/>
          <p:nvPr/>
        </p:nvSpPr>
        <p:spPr>
          <a:xfrm>
            <a:off x="939073" y="1483452"/>
            <a:ext cx="763399" cy="1846659"/>
          </a:xfrm>
          <a:prstGeom prst="parallelogram">
            <a:avLst>
              <a:gd name="adj" fmla="val 74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EB5FD-BE4D-4D16-B6A1-11DF92C46201}"/>
              </a:ext>
            </a:extLst>
          </p:cNvPr>
          <p:cNvSpPr/>
          <p:nvPr/>
        </p:nvSpPr>
        <p:spPr>
          <a:xfrm>
            <a:off x="5808827" y="3163040"/>
            <a:ext cx="63314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SENIOR LECTURER, FSSHKL 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BA85EB-458D-4954-B7E0-EA6621FB31B0}"/>
              </a:ext>
            </a:extLst>
          </p:cNvPr>
          <p:cNvGrpSpPr/>
          <p:nvPr/>
        </p:nvGrpSpPr>
        <p:grpSpPr>
          <a:xfrm>
            <a:off x="5445593" y="4313558"/>
            <a:ext cx="3431928" cy="555456"/>
            <a:chOff x="5331072" y="505116"/>
            <a:chExt cx="3431928" cy="555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0D131-28BA-49AB-8330-097BF206ADE8}"/>
                </a:ext>
              </a:extLst>
            </p:cNvPr>
            <p:cNvSpPr/>
            <p:nvPr/>
          </p:nvSpPr>
          <p:spPr>
            <a:xfrm>
              <a:off x="5486400" y="533400"/>
              <a:ext cx="32766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08E4B-BB8E-4B6D-A267-EE2C78882122}"/>
                </a:ext>
              </a:extLst>
            </p:cNvPr>
            <p:cNvSpPr/>
            <p:nvPr/>
          </p:nvSpPr>
          <p:spPr>
            <a:xfrm>
              <a:off x="5573990" y="528935"/>
              <a:ext cx="30366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Expertise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98660E-7685-4141-9160-8308BC7DCAFC}"/>
                </a:ext>
              </a:extLst>
            </p:cNvPr>
            <p:cNvSpPr/>
            <p:nvPr/>
          </p:nvSpPr>
          <p:spPr>
            <a:xfrm>
              <a:off x="5331072" y="505116"/>
              <a:ext cx="555456" cy="5554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E5E0FC-853A-4AC4-89EF-1B27CC7F4689}"/>
                </a:ext>
              </a:extLst>
            </p:cNvPr>
            <p:cNvGrpSpPr/>
            <p:nvPr/>
          </p:nvGrpSpPr>
          <p:grpSpPr>
            <a:xfrm>
              <a:off x="5476359" y="639113"/>
              <a:ext cx="306599" cy="241308"/>
              <a:chOff x="-4513264" y="1565275"/>
              <a:chExt cx="1274763" cy="1003300"/>
            </a:xfrm>
            <a:solidFill>
              <a:schemeClr val="accent4"/>
            </a:solidFill>
          </p:grpSpPr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B8B1A8D4-E5BA-4A7C-BE70-DCCAE961B1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513264" y="1565275"/>
                <a:ext cx="1274763" cy="700088"/>
              </a:xfrm>
              <a:custGeom>
                <a:avLst/>
                <a:gdLst>
                  <a:gd name="T0" fmla="*/ 420 w 452"/>
                  <a:gd name="T1" fmla="*/ 63 h 246"/>
                  <a:gd name="T2" fmla="*/ 305 w 452"/>
                  <a:gd name="T3" fmla="*/ 63 h 246"/>
                  <a:gd name="T4" fmla="*/ 305 w 452"/>
                  <a:gd name="T5" fmla="*/ 21 h 246"/>
                  <a:gd name="T6" fmla="*/ 281 w 452"/>
                  <a:gd name="T7" fmla="*/ 0 h 246"/>
                  <a:gd name="T8" fmla="*/ 174 w 452"/>
                  <a:gd name="T9" fmla="*/ 0 h 246"/>
                  <a:gd name="T10" fmla="*/ 150 w 452"/>
                  <a:gd name="T11" fmla="*/ 28 h 246"/>
                  <a:gd name="T12" fmla="*/ 150 w 452"/>
                  <a:gd name="T13" fmla="*/ 63 h 246"/>
                  <a:gd name="T14" fmla="*/ 36 w 452"/>
                  <a:gd name="T15" fmla="*/ 63 h 246"/>
                  <a:gd name="T16" fmla="*/ 6 w 452"/>
                  <a:gd name="T17" fmla="*/ 106 h 246"/>
                  <a:gd name="T18" fmla="*/ 6 w 452"/>
                  <a:gd name="T19" fmla="*/ 246 h 246"/>
                  <a:gd name="T20" fmla="*/ 57 w 452"/>
                  <a:gd name="T21" fmla="*/ 246 h 246"/>
                  <a:gd name="T22" fmla="*/ 57 w 452"/>
                  <a:gd name="T23" fmla="*/ 206 h 246"/>
                  <a:gd name="T24" fmla="*/ 102 w 452"/>
                  <a:gd name="T25" fmla="*/ 206 h 246"/>
                  <a:gd name="T26" fmla="*/ 102 w 452"/>
                  <a:gd name="T27" fmla="*/ 246 h 246"/>
                  <a:gd name="T28" fmla="*/ 362 w 452"/>
                  <a:gd name="T29" fmla="*/ 246 h 246"/>
                  <a:gd name="T30" fmla="*/ 362 w 452"/>
                  <a:gd name="T31" fmla="*/ 204 h 246"/>
                  <a:gd name="T32" fmla="*/ 407 w 452"/>
                  <a:gd name="T33" fmla="*/ 204 h 246"/>
                  <a:gd name="T34" fmla="*/ 407 w 452"/>
                  <a:gd name="T35" fmla="*/ 246 h 246"/>
                  <a:gd name="T36" fmla="*/ 449 w 452"/>
                  <a:gd name="T37" fmla="*/ 246 h 246"/>
                  <a:gd name="T38" fmla="*/ 449 w 452"/>
                  <a:gd name="T39" fmla="*/ 103 h 246"/>
                  <a:gd name="T40" fmla="*/ 420 w 452"/>
                  <a:gd name="T41" fmla="*/ 63 h 246"/>
                  <a:gd name="T42" fmla="*/ 187 w 452"/>
                  <a:gd name="T43" fmla="*/ 27 h 246"/>
                  <a:gd name="T44" fmla="*/ 268 w 452"/>
                  <a:gd name="T45" fmla="*/ 27 h 246"/>
                  <a:gd name="T46" fmla="*/ 268 w 452"/>
                  <a:gd name="T47" fmla="*/ 63 h 246"/>
                  <a:gd name="T48" fmla="*/ 187 w 452"/>
                  <a:gd name="T49" fmla="*/ 63 h 246"/>
                  <a:gd name="T50" fmla="*/ 187 w 452"/>
                  <a:gd name="T51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52" h="246">
                    <a:moveTo>
                      <a:pt x="420" y="63"/>
                    </a:moveTo>
                    <a:cubicBezTo>
                      <a:pt x="389" y="63"/>
                      <a:pt x="305" y="63"/>
                      <a:pt x="305" y="63"/>
                    </a:cubicBezTo>
                    <a:cubicBezTo>
                      <a:pt x="305" y="21"/>
                      <a:pt x="305" y="21"/>
                      <a:pt x="305" y="21"/>
                    </a:cubicBezTo>
                    <a:cubicBezTo>
                      <a:pt x="305" y="21"/>
                      <a:pt x="307" y="0"/>
                      <a:pt x="281" y="0"/>
                    </a:cubicBezTo>
                    <a:cubicBezTo>
                      <a:pt x="255" y="0"/>
                      <a:pt x="204" y="0"/>
                      <a:pt x="174" y="0"/>
                    </a:cubicBezTo>
                    <a:cubicBezTo>
                      <a:pt x="147" y="0"/>
                      <a:pt x="150" y="28"/>
                      <a:pt x="150" y="28"/>
                    </a:cubicBezTo>
                    <a:cubicBezTo>
                      <a:pt x="150" y="63"/>
                      <a:pt x="150" y="63"/>
                      <a:pt x="150" y="63"/>
                    </a:cubicBezTo>
                    <a:cubicBezTo>
                      <a:pt x="150" y="63"/>
                      <a:pt x="77" y="63"/>
                      <a:pt x="36" y="63"/>
                    </a:cubicBezTo>
                    <a:cubicBezTo>
                      <a:pt x="0" y="63"/>
                      <a:pt x="6" y="106"/>
                      <a:pt x="6" y="106"/>
                    </a:cubicBezTo>
                    <a:cubicBezTo>
                      <a:pt x="6" y="246"/>
                      <a:pt x="6" y="246"/>
                      <a:pt x="6" y="246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102" y="206"/>
                      <a:pt x="102" y="206"/>
                      <a:pt x="102" y="206"/>
                    </a:cubicBezTo>
                    <a:cubicBezTo>
                      <a:pt x="102" y="246"/>
                      <a:pt x="102" y="246"/>
                      <a:pt x="102" y="246"/>
                    </a:cubicBezTo>
                    <a:cubicBezTo>
                      <a:pt x="362" y="246"/>
                      <a:pt x="362" y="246"/>
                      <a:pt x="362" y="246"/>
                    </a:cubicBezTo>
                    <a:cubicBezTo>
                      <a:pt x="362" y="204"/>
                      <a:pt x="362" y="204"/>
                      <a:pt x="362" y="204"/>
                    </a:cubicBezTo>
                    <a:cubicBezTo>
                      <a:pt x="407" y="204"/>
                      <a:pt x="407" y="204"/>
                      <a:pt x="407" y="204"/>
                    </a:cubicBezTo>
                    <a:cubicBezTo>
                      <a:pt x="407" y="246"/>
                      <a:pt x="407" y="246"/>
                      <a:pt x="407" y="246"/>
                    </a:cubicBezTo>
                    <a:cubicBezTo>
                      <a:pt x="449" y="246"/>
                      <a:pt x="449" y="246"/>
                      <a:pt x="449" y="246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49" y="103"/>
                      <a:pt x="452" y="63"/>
                      <a:pt x="420" y="63"/>
                    </a:cubicBezTo>
                    <a:close/>
                    <a:moveTo>
                      <a:pt x="187" y="27"/>
                    </a:moveTo>
                    <a:cubicBezTo>
                      <a:pt x="268" y="27"/>
                      <a:pt x="268" y="27"/>
                      <a:pt x="268" y="27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187" y="63"/>
                      <a:pt x="187" y="63"/>
                      <a:pt x="187" y="63"/>
                    </a:cubicBezTo>
                    <a:lnTo>
                      <a:pt x="187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9">
                <a:extLst>
                  <a:ext uri="{FF2B5EF4-FFF2-40B4-BE49-F238E27FC236}">
                    <a16:creationId xmlns:a16="http://schemas.microsoft.com/office/drawing/2014/main" id="{872F0DAB-1B98-443F-97C4-4D3DCA169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97389" y="2311400"/>
                <a:ext cx="1250950" cy="257175"/>
              </a:xfrm>
              <a:custGeom>
                <a:avLst/>
                <a:gdLst>
                  <a:gd name="T0" fmla="*/ 633 w 788"/>
                  <a:gd name="T1" fmla="*/ 61 h 162"/>
                  <a:gd name="T2" fmla="*/ 633 w 788"/>
                  <a:gd name="T3" fmla="*/ 0 h 162"/>
                  <a:gd name="T4" fmla="*/ 171 w 788"/>
                  <a:gd name="T5" fmla="*/ 0 h 162"/>
                  <a:gd name="T6" fmla="*/ 171 w 788"/>
                  <a:gd name="T7" fmla="*/ 67 h 162"/>
                  <a:gd name="T8" fmla="*/ 91 w 788"/>
                  <a:gd name="T9" fmla="*/ 67 h 162"/>
                  <a:gd name="T10" fmla="*/ 91 w 788"/>
                  <a:gd name="T11" fmla="*/ 0 h 162"/>
                  <a:gd name="T12" fmla="*/ 0 w 788"/>
                  <a:gd name="T13" fmla="*/ 0 h 162"/>
                  <a:gd name="T14" fmla="*/ 0 w 788"/>
                  <a:gd name="T15" fmla="*/ 162 h 162"/>
                  <a:gd name="T16" fmla="*/ 788 w 788"/>
                  <a:gd name="T17" fmla="*/ 162 h 162"/>
                  <a:gd name="T18" fmla="*/ 788 w 788"/>
                  <a:gd name="T19" fmla="*/ 0 h 162"/>
                  <a:gd name="T20" fmla="*/ 713 w 788"/>
                  <a:gd name="T21" fmla="*/ 0 h 162"/>
                  <a:gd name="T22" fmla="*/ 713 w 788"/>
                  <a:gd name="T23" fmla="*/ 61 h 162"/>
                  <a:gd name="T24" fmla="*/ 633 w 788"/>
                  <a:gd name="T25" fmla="*/ 6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162">
                    <a:moveTo>
                      <a:pt x="633" y="61"/>
                    </a:moveTo>
                    <a:lnTo>
                      <a:pt x="633" y="0"/>
                    </a:lnTo>
                    <a:lnTo>
                      <a:pt x="171" y="0"/>
                    </a:lnTo>
                    <a:lnTo>
                      <a:pt x="171" y="67"/>
                    </a:lnTo>
                    <a:lnTo>
                      <a:pt x="91" y="67"/>
                    </a:lnTo>
                    <a:lnTo>
                      <a:pt x="91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788" y="162"/>
                    </a:lnTo>
                    <a:lnTo>
                      <a:pt x="788" y="0"/>
                    </a:lnTo>
                    <a:lnTo>
                      <a:pt x="713" y="0"/>
                    </a:lnTo>
                    <a:lnTo>
                      <a:pt x="713" y="61"/>
                    </a:lnTo>
                    <a:lnTo>
                      <a:pt x="6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Rectangle 30">
                <a:extLst>
                  <a:ext uri="{FF2B5EF4-FFF2-40B4-BE49-F238E27FC236}">
                    <a16:creationId xmlns:a16="http://schemas.microsoft.com/office/drawing/2014/main" id="{96FD0AA4-C6A6-4631-BA55-8A3073EC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52926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id="{60D806C9-5127-428E-8F7C-8D6DAFE60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92501" y="2265363"/>
                <a:ext cx="1270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100A97A-0B3A-4027-9BAE-E834AA8488D9}"/>
              </a:ext>
            </a:extLst>
          </p:cNvPr>
          <p:cNvSpPr/>
          <p:nvPr/>
        </p:nvSpPr>
        <p:spPr>
          <a:xfrm>
            <a:off x="5445593" y="4894414"/>
            <a:ext cx="3431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MY" sz="1800" dirty="0">
                <a:latin typeface="Calibri Light" panose="020F0302020204030204" pitchFamily="34" charset="0"/>
              </a:rPr>
              <a:t>Systemic Functional Linguistics, Applied Linguistics, ESP, Genre Studies</a:t>
            </a:r>
            <a:endParaRPr lang="en-GB" sz="1800" dirty="0">
              <a:latin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4C823-932B-4EE7-AC80-7A72472C0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8" y="1451700"/>
            <a:ext cx="5406300" cy="5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5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p">
      <a:dk1>
        <a:sysClr val="windowText" lastClr="000000"/>
      </a:dk1>
      <a:lt1>
        <a:sysClr val="window" lastClr="FFFFFF"/>
      </a:lt1>
      <a:dk2>
        <a:srgbClr val="240D58"/>
      </a:dk2>
      <a:lt2>
        <a:srgbClr val="EEECE1"/>
      </a:lt2>
      <a:accent1>
        <a:srgbClr val="45209D"/>
      </a:accent1>
      <a:accent2>
        <a:srgbClr val="34DFCB"/>
      </a:accent2>
      <a:accent3>
        <a:srgbClr val="2DBCCA"/>
      </a:accent3>
      <a:accent4>
        <a:srgbClr val="791038"/>
      </a:accent4>
      <a:accent5>
        <a:srgbClr val="EF8F21"/>
      </a:accent5>
      <a:accent6>
        <a:srgbClr val="0090C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6303</TotalTime>
  <Words>1226</Words>
  <Application>Microsoft Macintosh PowerPoint</Application>
  <PresentationFormat>Widescreen</PresentationFormat>
  <Paragraphs>96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Georgia</vt:lpstr>
      <vt:lpstr>Segoe UI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SlideModel</Manager>
  <Company>SlideModel</Company>
  <LinksUpToDate>false</LinksUpToDate>
  <SharedDoc>false</SharedDoc>
  <HyperlinkBase>http://slidemodel.com/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</dc:title>
  <dc:subject>SlideModel PowerPoint</dc:subject>
  <dc:creator>SlideModel</dc:creator>
  <cp:keywords>powerpoint, powerpoint templates</cp:keywords>
  <dc:description>SlideModel PowerPoint</dc:description>
  <cp:lastModifiedBy>Athirah Sidek</cp:lastModifiedBy>
  <cp:revision>169</cp:revision>
  <dcterms:created xsi:type="dcterms:W3CDTF">2013-09-12T13:05:01Z</dcterms:created>
  <dcterms:modified xsi:type="dcterms:W3CDTF">2022-07-17T15:14:43Z</dcterms:modified>
  <cp:category>SlideModel Templates</cp:category>
</cp:coreProperties>
</file>