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heme/theme3.xml" ContentType="application/vnd.openxmlformats-officedocument.theme+xml"/>
  <Override PartName="/ppt/theme/theme4.xml" ContentType="application/vnd.openxmlformats-officedocument.theme+xml"/>
  <Override PartName="/ppt/tags/tag6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9.xml" ContentType="application/vnd.openxmlformats-officedocument.presentationml.tags+xml"/>
  <Override PartName="/ppt/notesSlides/notesSlide9.xml" ContentType="application/vnd.openxmlformats-officedocument.presentationml.notesSlide+xml"/>
  <Override PartName="/ppt/tags/tag10.xml" ContentType="application/vnd.openxmlformats-officedocument.presentationml.tags+xml"/>
  <Override PartName="/ppt/notesSlides/notesSlide10.xml" ContentType="application/vnd.openxmlformats-officedocument.presentationml.notesSlide+xml"/>
  <Override PartName="/ppt/tags/tag11.xml" ContentType="application/vnd.openxmlformats-officedocument.presentationml.tags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62"/>
  </p:notesMasterIdLst>
  <p:handoutMasterIdLst>
    <p:handoutMasterId r:id="rId63"/>
  </p:handoutMasterIdLst>
  <p:sldIdLst>
    <p:sldId id="287" r:id="rId3"/>
    <p:sldId id="300" r:id="rId4"/>
    <p:sldId id="299" r:id="rId5"/>
    <p:sldId id="301" r:id="rId6"/>
    <p:sldId id="304" r:id="rId7"/>
    <p:sldId id="307" r:id="rId8"/>
    <p:sldId id="273" r:id="rId9"/>
    <p:sldId id="302" r:id="rId10"/>
    <p:sldId id="344" r:id="rId11"/>
    <p:sldId id="342" r:id="rId12"/>
    <p:sldId id="326" r:id="rId13"/>
    <p:sldId id="330" r:id="rId14"/>
    <p:sldId id="331" r:id="rId15"/>
    <p:sldId id="327" r:id="rId16"/>
    <p:sldId id="329" r:id="rId17"/>
    <p:sldId id="328" r:id="rId18"/>
    <p:sldId id="332" r:id="rId19"/>
    <p:sldId id="355" r:id="rId20"/>
    <p:sldId id="339" r:id="rId21"/>
    <p:sldId id="333" r:id="rId22"/>
    <p:sldId id="334" r:id="rId23"/>
    <p:sldId id="335" r:id="rId24"/>
    <p:sldId id="336" r:id="rId25"/>
    <p:sldId id="337" r:id="rId26"/>
    <p:sldId id="356" r:id="rId27"/>
    <p:sldId id="341" r:id="rId28"/>
    <p:sldId id="345" r:id="rId29"/>
    <p:sldId id="338" r:id="rId30"/>
    <p:sldId id="346" r:id="rId31"/>
    <p:sldId id="354" r:id="rId32"/>
    <p:sldId id="347" r:id="rId33"/>
    <p:sldId id="357" r:id="rId34"/>
    <p:sldId id="351" r:id="rId35"/>
    <p:sldId id="352" r:id="rId36"/>
    <p:sldId id="353" r:id="rId37"/>
    <p:sldId id="348" r:id="rId38"/>
    <p:sldId id="305" r:id="rId39"/>
    <p:sldId id="274" r:id="rId40"/>
    <p:sldId id="306" r:id="rId41"/>
    <p:sldId id="290" r:id="rId42"/>
    <p:sldId id="308" r:id="rId43"/>
    <p:sldId id="324" r:id="rId44"/>
    <p:sldId id="311" r:id="rId45"/>
    <p:sldId id="312" r:id="rId46"/>
    <p:sldId id="313" r:id="rId47"/>
    <p:sldId id="315" r:id="rId48"/>
    <p:sldId id="314" r:id="rId49"/>
    <p:sldId id="316" r:id="rId50"/>
    <p:sldId id="317" r:id="rId51"/>
    <p:sldId id="318" r:id="rId52"/>
    <p:sldId id="319" r:id="rId53"/>
    <p:sldId id="320" r:id="rId54"/>
    <p:sldId id="321" r:id="rId55"/>
    <p:sldId id="322" r:id="rId56"/>
    <p:sldId id="323" r:id="rId57"/>
    <p:sldId id="309" r:id="rId58"/>
    <p:sldId id="310" r:id="rId59"/>
    <p:sldId id="325" r:id="rId60"/>
    <p:sldId id="298" r:id="rId61"/>
  </p:sldIdLst>
  <p:sldSz cx="12192000" cy="6858000"/>
  <p:notesSz cx="6858000" cy="9144000"/>
  <p:custDataLst>
    <p:tags r:id="rId6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E2845"/>
    <a:srgbClr val="0903B5"/>
    <a:srgbClr val="E7D3D5"/>
    <a:srgbClr val="E0E7D8"/>
    <a:srgbClr val="E5D4D0"/>
    <a:srgbClr val="FBDFD4"/>
    <a:srgbClr val="CEE7E8"/>
    <a:srgbClr val="D9D8DF"/>
    <a:srgbClr val="DFE6D4"/>
    <a:srgbClr val="E7D3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854" autoAdjust="0"/>
    <p:restoredTop sz="94274" autoAdjust="0"/>
  </p:normalViewPr>
  <p:slideViewPr>
    <p:cSldViewPr snapToGrid="0" showGuides="1">
      <p:cViewPr varScale="1">
        <p:scale>
          <a:sx n="121" d="100"/>
          <a:sy n="121" d="100"/>
        </p:scale>
        <p:origin x="76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howGuides="1">
      <p:cViewPr varScale="1">
        <p:scale>
          <a:sx n="70" d="100"/>
          <a:sy n="70" d="100"/>
        </p:scale>
        <p:origin x="2416" y="17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handoutMaster" Target="handoutMasters/handoutMaster1.xml"/><Relationship Id="rId68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viewProps" Target="view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tags" Target="tags/tag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6CEFDA2-A2EA-4347-9735-7F62B58918CB}" type="doc">
      <dgm:prSet loTypeId="urn:microsoft.com/office/officeart/2005/8/layout/bProcess4" loCatId="process" qsTypeId="urn:microsoft.com/office/officeart/2005/8/quickstyle/3d2" qsCatId="3D" csTypeId="urn:microsoft.com/office/officeart/2005/8/colors/colorful3" csCatId="colorful" phldr="1"/>
      <dgm:spPr/>
      <dgm:t>
        <a:bodyPr/>
        <a:lstStyle/>
        <a:p>
          <a:endParaRPr lang="en-MY"/>
        </a:p>
      </dgm:t>
    </dgm:pt>
    <dgm:pt modelId="{536861F8-66FE-4497-B8CB-1574377A193F}">
      <dgm:prSet phldrT="[Text]" custT="1"/>
      <dgm:spPr/>
      <dgm:t>
        <a:bodyPr/>
        <a:lstStyle/>
        <a:p>
          <a:r>
            <a:rPr lang="en-US" sz="1800" dirty="0">
              <a:solidFill>
                <a:schemeClr val="tx1"/>
              </a:solidFill>
            </a:rPr>
            <a:t>Students register research code for current semester</a:t>
          </a:r>
          <a:endParaRPr lang="en-MY" sz="1800" dirty="0">
            <a:solidFill>
              <a:schemeClr val="tx1"/>
            </a:solidFill>
          </a:endParaRPr>
        </a:p>
      </dgm:t>
    </dgm:pt>
    <dgm:pt modelId="{D927DEEF-2CE4-4F77-A92C-C80C6F8755FB}" type="parTrans" cxnId="{17F88337-5C72-4AA8-97A0-8597FE937BCE}">
      <dgm:prSet/>
      <dgm:spPr/>
      <dgm:t>
        <a:bodyPr/>
        <a:lstStyle/>
        <a:p>
          <a:endParaRPr lang="en-MY"/>
        </a:p>
      </dgm:t>
    </dgm:pt>
    <dgm:pt modelId="{1E48F70F-9D2A-48AA-9551-FE6890F96498}" type="sibTrans" cxnId="{17F88337-5C72-4AA8-97A0-8597FE937BCE}">
      <dgm:prSet/>
      <dgm:spPr/>
      <dgm:t>
        <a:bodyPr/>
        <a:lstStyle/>
        <a:p>
          <a:endParaRPr lang="en-MY">
            <a:solidFill>
              <a:schemeClr val="tx1"/>
            </a:solidFill>
          </a:endParaRPr>
        </a:p>
      </dgm:t>
    </dgm:pt>
    <dgm:pt modelId="{44EADD6D-E844-446E-8010-9B114B3A8DBF}">
      <dgm:prSet phldrT="[Text]" custT="1"/>
      <dgm:spPr/>
      <dgm:t>
        <a:bodyPr/>
        <a:lstStyle/>
        <a:p>
          <a:pPr>
            <a:lnSpc>
              <a:spcPct val="90000"/>
            </a:lnSpc>
          </a:pPr>
          <a:endParaRPr lang="en-US" sz="1100" dirty="0">
            <a:solidFill>
              <a:schemeClr val="tx1"/>
            </a:solidFill>
          </a:endParaRPr>
        </a:p>
        <a:p>
          <a:pPr>
            <a:lnSpc>
              <a:spcPct val="90000"/>
            </a:lnSpc>
          </a:pPr>
          <a:endParaRPr lang="en-US" sz="1100" dirty="0">
            <a:solidFill>
              <a:schemeClr val="tx1"/>
            </a:solidFill>
          </a:endParaRPr>
        </a:p>
        <a:p>
          <a:pPr>
            <a:lnSpc>
              <a:spcPct val="90000"/>
            </a:lnSpc>
          </a:pPr>
          <a:r>
            <a:rPr lang="en-US" sz="1100" dirty="0">
              <a:solidFill>
                <a:schemeClr val="tx1"/>
              </a:solidFill>
            </a:rPr>
            <a:t>Thesis format review</a:t>
          </a:r>
        </a:p>
        <a:p>
          <a:pPr>
            <a:lnSpc>
              <a:spcPct val="100000"/>
            </a:lnSpc>
          </a:pPr>
          <a:r>
            <a:rPr lang="en-US" sz="1100" dirty="0">
              <a:solidFill>
                <a:schemeClr val="tx1"/>
              </a:solidFill>
            </a:rPr>
            <a:t>Viva voce fee payment </a:t>
          </a:r>
        </a:p>
        <a:p>
          <a:pPr>
            <a:lnSpc>
              <a:spcPct val="100000"/>
            </a:lnSpc>
          </a:pPr>
          <a:r>
            <a:rPr lang="en-US" sz="1100" dirty="0">
              <a:solidFill>
                <a:schemeClr val="tx1"/>
              </a:solidFill>
            </a:rPr>
            <a:t>PASS the Research Methodology and University Course</a:t>
          </a:r>
        </a:p>
        <a:p>
          <a:pPr>
            <a:lnSpc>
              <a:spcPct val="100000"/>
            </a:lnSpc>
          </a:pPr>
          <a:r>
            <a:rPr lang="en-US" sz="1100" dirty="0">
              <a:solidFill>
                <a:schemeClr val="tx1"/>
              </a:solidFill>
            </a:rPr>
            <a:t>Publication  verification check</a:t>
          </a:r>
        </a:p>
        <a:p>
          <a:pPr>
            <a:lnSpc>
              <a:spcPct val="100000"/>
            </a:lnSpc>
          </a:pPr>
          <a:r>
            <a:rPr lang="en-US" sz="1100" dirty="0">
              <a:solidFill>
                <a:schemeClr val="tx1"/>
              </a:solidFill>
            </a:rPr>
            <a:t>NHT verification check</a:t>
          </a:r>
        </a:p>
        <a:p>
          <a:pPr>
            <a:lnSpc>
              <a:spcPct val="100000"/>
            </a:lnSpc>
          </a:pPr>
          <a:r>
            <a:rPr lang="en-US" sz="1100" dirty="0">
              <a:solidFill>
                <a:schemeClr val="tx1"/>
              </a:solidFill>
            </a:rPr>
            <a:t>No outstanding fee</a:t>
          </a:r>
        </a:p>
        <a:p>
          <a:pPr>
            <a:lnSpc>
              <a:spcPct val="90000"/>
            </a:lnSpc>
          </a:pPr>
          <a:endParaRPr lang="en-US" sz="1200" dirty="0">
            <a:solidFill>
              <a:schemeClr val="tx1"/>
            </a:solidFill>
          </a:endParaRPr>
        </a:p>
        <a:p>
          <a:pPr>
            <a:lnSpc>
              <a:spcPct val="90000"/>
            </a:lnSpc>
          </a:pPr>
          <a:endParaRPr lang="en-MY" sz="700" dirty="0">
            <a:solidFill>
              <a:schemeClr val="tx1"/>
            </a:solidFill>
          </a:endParaRPr>
        </a:p>
      </dgm:t>
    </dgm:pt>
    <dgm:pt modelId="{9879A4D3-BE19-42D3-A89A-B70884981A6B}" type="parTrans" cxnId="{8F6DA9AD-6090-4506-B0AB-F0C7D12DB36A}">
      <dgm:prSet/>
      <dgm:spPr/>
      <dgm:t>
        <a:bodyPr/>
        <a:lstStyle/>
        <a:p>
          <a:endParaRPr lang="en-MY"/>
        </a:p>
      </dgm:t>
    </dgm:pt>
    <dgm:pt modelId="{E2AB1716-524D-4C7E-9019-50A7A1044C80}" type="sibTrans" cxnId="{8F6DA9AD-6090-4506-B0AB-F0C7D12DB36A}">
      <dgm:prSet/>
      <dgm:spPr/>
      <dgm:t>
        <a:bodyPr/>
        <a:lstStyle/>
        <a:p>
          <a:endParaRPr lang="en-MY">
            <a:solidFill>
              <a:schemeClr val="tx1"/>
            </a:solidFill>
          </a:endParaRPr>
        </a:p>
      </dgm:t>
    </dgm:pt>
    <dgm:pt modelId="{89470520-E630-4533-B08A-16E26B7C3984}">
      <dgm:prSet phldrT="[Text]"/>
      <dgm:spPr/>
      <dgm:t>
        <a:bodyPr/>
        <a:lstStyle/>
        <a:p>
          <a:r>
            <a:rPr lang="en-US" dirty="0">
              <a:solidFill>
                <a:schemeClr val="tx1"/>
              </a:solidFill>
            </a:rPr>
            <a:t>Submit thesis to faculty for VIVA</a:t>
          </a:r>
        </a:p>
        <a:p>
          <a:r>
            <a:rPr lang="en-US" dirty="0">
              <a:solidFill>
                <a:schemeClr val="tx1"/>
              </a:solidFill>
            </a:rPr>
            <a:t>(4 copies for students/ </a:t>
          </a:r>
        </a:p>
        <a:p>
          <a:r>
            <a:rPr lang="en-US" dirty="0">
              <a:solidFill>
                <a:schemeClr val="tx1"/>
              </a:solidFill>
            </a:rPr>
            <a:t>5 copies for UTM Staff) </a:t>
          </a:r>
          <a:endParaRPr lang="en-MY" dirty="0">
            <a:solidFill>
              <a:schemeClr val="tx1"/>
            </a:solidFill>
          </a:endParaRPr>
        </a:p>
      </dgm:t>
    </dgm:pt>
    <dgm:pt modelId="{6588904B-DC2A-480D-AF6C-A6BBD36C8FF4}" type="parTrans" cxnId="{A6F59142-468E-4DCF-A975-55B7B5FE1CE2}">
      <dgm:prSet/>
      <dgm:spPr/>
      <dgm:t>
        <a:bodyPr/>
        <a:lstStyle/>
        <a:p>
          <a:endParaRPr lang="en-MY"/>
        </a:p>
      </dgm:t>
    </dgm:pt>
    <dgm:pt modelId="{1F39AD58-4A4B-4F2F-A643-A41ABAA2B56C}" type="sibTrans" cxnId="{A6F59142-468E-4DCF-A975-55B7B5FE1CE2}">
      <dgm:prSet/>
      <dgm:spPr/>
      <dgm:t>
        <a:bodyPr/>
        <a:lstStyle/>
        <a:p>
          <a:endParaRPr lang="en-MY">
            <a:solidFill>
              <a:schemeClr val="tx1"/>
            </a:solidFill>
          </a:endParaRPr>
        </a:p>
      </dgm:t>
    </dgm:pt>
    <dgm:pt modelId="{51252653-D4B5-4B68-B317-88908E7296CA}">
      <dgm:prSet phldrT="[Text]"/>
      <dgm:spPr/>
      <dgm:t>
        <a:bodyPr/>
        <a:lstStyle/>
        <a:p>
          <a:r>
            <a:rPr lang="en-US" dirty="0">
              <a:solidFill>
                <a:schemeClr val="tx1"/>
              </a:solidFill>
            </a:rPr>
            <a:t>Faculty submit thesis submission form to SPS to change status from A (Active) to V (Examination) in AIMS</a:t>
          </a:r>
          <a:endParaRPr lang="en-MY" dirty="0">
            <a:solidFill>
              <a:schemeClr val="tx1"/>
            </a:solidFill>
          </a:endParaRPr>
        </a:p>
      </dgm:t>
    </dgm:pt>
    <dgm:pt modelId="{E6791CF1-9A9C-4825-A7B3-B217721D172D}" type="parTrans" cxnId="{650AB24F-7167-4622-989A-78477ED5D5B1}">
      <dgm:prSet/>
      <dgm:spPr/>
      <dgm:t>
        <a:bodyPr/>
        <a:lstStyle/>
        <a:p>
          <a:endParaRPr lang="en-MY"/>
        </a:p>
      </dgm:t>
    </dgm:pt>
    <dgm:pt modelId="{B80BCC0C-9933-43BE-955E-047265EB554D}" type="sibTrans" cxnId="{650AB24F-7167-4622-989A-78477ED5D5B1}">
      <dgm:prSet/>
      <dgm:spPr/>
      <dgm:t>
        <a:bodyPr/>
        <a:lstStyle/>
        <a:p>
          <a:endParaRPr lang="en-MY">
            <a:solidFill>
              <a:schemeClr val="tx1"/>
            </a:solidFill>
          </a:endParaRPr>
        </a:p>
      </dgm:t>
    </dgm:pt>
    <dgm:pt modelId="{5BD5D88F-97DB-4F92-BF99-27892DB5B1C6}">
      <dgm:prSet phldrT="[Text]"/>
      <dgm:spPr/>
      <dgm:t>
        <a:bodyPr/>
        <a:lstStyle/>
        <a:p>
          <a:r>
            <a:rPr lang="en-US" dirty="0">
              <a:solidFill>
                <a:schemeClr val="tx1"/>
              </a:solidFill>
            </a:rPr>
            <a:t>Faculty submit thesis to examiner for thesis evaluation</a:t>
          </a:r>
          <a:endParaRPr lang="en-MY" dirty="0">
            <a:solidFill>
              <a:schemeClr val="tx1"/>
            </a:solidFill>
          </a:endParaRPr>
        </a:p>
      </dgm:t>
    </dgm:pt>
    <dgm:pt modelId="{B3E4CF66-9968-49DD-83EB-1B12C77ECD6F}" type="parTrans" cxnId="{741D581A-EA10-4EC5-9C49-037C22A0099B}">
      <dgm:prSet/>
      <dgm:spPr/>
      <dgm:t>
        <a:bodyPr/>
        <a:lstStyle/>
        <a:p>
          <a:endParaRPr lang="en-MY"/>
        </a:p>
      </dgm:t>
    </dgm:pt>
    <dgm:pt modelId="{F5FCEC5A-98AD-44DF-A2B3-7EE9A70178F4}" type="sibTrans" cxnId="{741D581A-EA10-4EC5-9C49-037C22A0099B}">
      <dgm:prSet/>
      <dgm:spPr/>
      <dgm:t>
        <a:bodyPr/>
        <a:lstStyle/>
        <a:p>
          <a:endParaRPr lang="en-MY">
            <a:solidFill>
              <a:schemeClr val="tx1"/>
            </a:solidFill>
          </a:endParaRPr>
        </a:p>
      </dgm:t>
    </dgm:pt>
    <dgm:pt modelId="{CB05EEC2-626E-4A41-80FC-79DBB839675F}">
      <dgm:prSet phldrT="[Text]"/>
      <dgm:spPr/>
      <dgm:t>
        <a:bodyPr/>
        <a:lstStyle/>
        <a:p>
          <a:r>
            <a:rPr lang="en-US" dirty="0">
              <a:solidFill>
                <a:schemeClr val="tx1"/>
              </a:solidFill>
            </a:rPr>
            <a:t>Faculty receive REPORT / thesis evaluation and arrange VIVA date</a:t>
          </a:r>
          <a:endParaRPr lang="en-MY" dirty="0">
            <a:solidFill>
              <a:schemeClr val="tx1"/>
            </a:solidFill>
          </a:endParaRPr>
        </a:p>
      </dgm:t>
    </dgm:pt>
    <dgm:pt modelId="{21EA09E7-1571-4D8D-A6C1-44DD92FB17B6}" type="parTrans" cxnId="{D2A89359-758B-4D8D-A65A-BD923FD14E75}">
      <dgm:prSet/>
      <dgm:spPr/>
      <dgm:t>
        <a:bodyPr/>
        <a:lstStyle/>
        <a:p>
          <a:endParaRPr lang="en-MY"/>
        </a:p>
      </dgm:t>
    </dgm:pt>
    <dgm:pt modelId="{514ACE84-A2A6-4104-8C05-706A05E4567E}" type="sibTrans" cxnId="{D2A89359-758B-4D8D-A65A-BD923FD14E75}">
      <dgm:prSet/>
      <dgm:spPr/>
      <dgm:t>
        <a:bodyPr/>
        <a:lstStyle/>
        <a:p>
          <a:endParaRPr lang="en-MY">
            <a:solidFill>
              <a:schemeClr val="tx1"/>
            </a:solidFill>
          </a:endParaRPr>
        </a:p>
      </dgm:t>
    </dgm:pt>
    <dgm:pt modelId="{F52EF20B-58FD-4852-A09D-F37750B71927}">
      <dgm:prSet phldrT="[Text]"/>
      <dgm:spPr/>
      <dgm:t>
        <a:bodyPr/>
        <a:lstStyle/>
        <a:p>
          <a:r>
            <a:rPr lang="en-US" dirty="0">
              <a:solidFill>
                <a:schemeClr val="tx1"/>
              </a:solidFill>
            </a:rPr>
            <a:t>Faculty to arrange accommodation for external examiner, transportation, </a:t>
          </a:r>
          <a:r>
            <a:rPr lang="en-US" dirty="0" err="1">
              <a:solidFill>
                <a:schemeClr val="tx1"/>
              </a:solidFill>
            </a:rPr>
            <a:t>etc</a:t>
          </a:r>
          <a:r>
            <a:rPr lang="en-US" dirty="0">
              <a:solidFill>
                <a:schemeClr val="tx1"/>
              </a:solidFill>
            </a:rPr>
            <a:t> </a:t>
          </a:r>
        </a:p>
        <a:p>
          <a:r>
            <a:rPr lang="en-US" dirty="0">
              <a:solidFill>
                <a:schemeClr val="tx1"/>
              </a:solidFill>
            </a:rPr>
            <a:t>(if necessary)</a:t>
          </a:r>
          <a:endParaRPr lang="en-MY" dirty="0">
            <a:solidFill>
              <a:schemeClr val="tx1"/>
            </a:solidFill>
          </a:endParaRPr>
        </a:p>
      </dgm:t>
    </dgm:pt>
    <dgm:pt modelId="{0BB4E932-6773-4AE2-AA85-FE660F39C03A}" type="parTrans" cxnId="{447C03F1-3D34-4B57-947D-C0F43E2ABDE6}">
      <dgm:prSet/>
      <dgm:spPr/>
      <dgm:t>
        <a:bodyPr/>
        <a:lstStyle/>
        <a:p>
          <a:endParaRPr lang="en-MY"/>
        </a:p>
      </dgm:t>
    </dgm:pt>
    <dgm:pt modelId="{ECE1744D-8FB0-4020-B82E-2DFBCE01BE79}" type="sibTrans" cxnId="{447C03F1-3D34-4B57-947D-C0F43E2ABDE6}">
      <dgm:prSet/>
      <dgm:spPr/>
      <dgm:t>
        <a:bodyPr/>
        <a:lstStyle/>
        <a:p>
          <a:endParaRPr lang="en-MY">
            <a:solidFill>
              <a:schemeClr val="tx1"/>
            </a:solidFill>
          </a:endParaRPr>
        </a:p>
      </dgm:t>
    </dgm:pt>
    <dgm:pt modelId="{67CEA203-CDCC-4319-8910-80E9A4763A68}">
      <dgm:prSet phldrT="[Text]"/>
      <dgm:spPr/>
      <dgm:t>
        <a:bodyPr/>
        <a:lstStyle/>
        <a:p>
          <a:r>
            <a:rPr lang="en-US" b="1" dirty="0">
              <a:solidFill>
                <a:schemeClr val="tx1"/>
              </a:solidFill>
            </a:rPr>
            <a:t>VIVA-VOCE</a:t>
          </a:r>
          <a:endParaRPr lang="en-MY" b="1" dirty="0">
            <a:solidFill>
              <a:schemeClr val="tx1"/>
            </a:solidFill>
          </a:endParaRPr>
        </a:p>
      </dgm:t>
    </dgm:pt>
    <dgm:pt modelId="{03E3DFE3-E375-4A07-AD10-C74F344A6857}" type="parTrans" cxnId="{120D7186-E890-4446-A8B7-56053CC61E2D}">
      <dgm:prSet/>
      <dgm:spPr/>
      <dgm:t>
        <a:bodyPr/>
        <a:lstStyle/>
        <a:p>
          <a:endParaRPr lang="en-MY"/>
        </a:p>
      </dgm:t>
    </dgm:pt>
    <dgm:pt modelId="{C31F85DC-9645-4815-9711-3A95508C5666}" type="sibTrans" cxnId="{120D7186-E890-4446-A8B7-56053CC61E2D}">
      <dgm:prSet/>
      <dgm:spPr/>
      <dgm:t>
        <a:bodyPr/>
        <a:lstStyle/>
        <a:p>
          <a:endParaRPr lang="en-MY"/>
        </a:p>
      </dgm:t>
    </dgm:pt>
    <dgm:pt modelId="{9070206F-17B4-41E0-A4B8-AE6F6AEADC73}" type="pres">
      <dgm:prSet presAssocID="{C6CEFDA2-A2EA-4347-9735-7F62B58918CB}" presName="Name0" presStyleCnt="0">
        <dgm:presLayoutVars>
          <dgm:dir/>
          <dgm:resizeHandles/>
        </dgm:presLayoutVars>
      </dgm:prSet>
      <dgm:spPr/>
    </dgm:pt>
    <dgm:pt modelId="{A6A8B6A2-5A65-44D4-AB3F-25465E6F53AF}" type="pres">
      <dgm:prSet presAssocID="{536861F8-66FE-4497-B8CB-1574377A193F}" presName="compNode" presStyleCnt="0"/>
      <dgm:spPr/>
    </dgm:pt>
    <dgm:pt modelId="{9420B1CA-B47B-44E4-9DDC-0E3E475E26D9}" type="pres">
      <dgm:prSet presAssocID="{536861F8-66FE-4497-B8CB-1574377A193F}" presName="dummyConnPt" presStyleCnt="0"/>
      <dgm:spPr/>
    </dgm:pt>
    <dgm:pt modelId="{389D18BF-5F22-40D8-A6B6-8A1B8911A30C}" type="pres">
      <dgm:prSet presAssocID="{536861F8-66FE-4497-B8CB-1574377A193F}" presName="node" presStyleLbl="node1" presStyleIdx="0" presStyleCnt="8">
        <dgm:presLayoutVars>
          <dgm:bulletEnabled val="1"/>
        </dgm:presLayoutVars>
      </dgm:prSet>
      <dgm:spPr/>
    </dgm:pt>
    <dgm:pt modelId="{98588D92-B020-4920-B528-CF47E3B3CB2F}" type="pres">
      <dgm:prSet presAssocID="{1E48F70F-9D2A-48AA-9551-FE6890F96498}" presName="sibTrans" presStyleLbl="bgSibTrans2D1" presStyleIdx="0" presStyleCnt="7"/>
      <dgm:spPr/>
    </dgm:pt>
    <dgm:pt modelId="{C414C2CF-E85D-4215-8D09-B5B830141861}" type="pres">
      <dgm:prSet presAssocID="{44EADD6D-E844-446E-8010-9B114B3A8DBF}" presName="compNode" presStyleCnt="0"/>
      <dgm:spPr/>
    </dgm:pt>
    <dgm:pt modelId="{CFE31675-226D-486D-91C9-5441A03C78E1}" type="pres">
      <dgm:prSet presAssocID="{44EADD6D-E844-446E-8010-9B114B3A8DBF}" presName="dummyConnPt" presStyleCnt="0"/>
      <dgm:spPr/>
    </dgm:pt>
    <dgm:pt modelId="{D603E241-7049-4962-BC6E-091E3C8ACF85}" type="pres">
      <dgm:prSet presAssocID="{44EADD6D-E844-446E-8010-9B114B3A8DBF}" presName="node" presStyleLbl="node1" presStyleIdx="1" presStyleCnt="8">
        <dgm:presLayoutVars>
          <dgm:bulletEnabled val="1"/>
        </dgm:presLayoutVars>
      </dgm:prSet>
      <dgm:spPr/>
    </dgm:pt>
    <dgm:pt modelId="{5C89F2C3-C75D-45B4-B0F9-5755AC13282D}" type="pres">
      <dgm:prSet presAssocID="{E2AB1716-524D-4C7E-9019-50A7A1044C80}" presName="sibTrans" presStyleLbl="bgSibTrans2D1" presStyleIdx="1" presStyleCnt="7"/>
      <dgm:spPr/>
    </dgm:pt>
    <dgm:pt modelId="{D2804363-8F76-4C18-B18E-477920476EF5}" type="pres">
      <dgm:prSet presAssocID="{89470520-E630-4533-B08A-16E26B7C3984}" presName="compNode" presStyleCnt="0"/>
      <dgm:spPr/>
    </dgm:pt>
    <dgm:pt modelId="{CD0ADD8D-7D78-4377-87DF-314CFDEDAA7B}" type="pres">
      <dgm:prSet presAssocID="{89470520-E630-4533-B08A-16E26B7C3984}" presName="dummyConnPt" presStyleCnt="0"/>
      <dgm:spPr/>
    </dgm:pt>
    <dgm:pt modelId="{1EA9798A-15D6-47D7-92A2-DC323FF3049F}" type="pres">
      <dgm:prSet presAssocID="{89470520-E630-4533-B08A-16E26B7C3984}" presName="node" presStyleLbl="node1" presStyleIdx="2" presStyleCnt="8">
        <dgm:presLayoutVars>
          <dgm:bulletEnabled val="1"/>
        </dgm:presLayoutVars>
      </dgm:prSet>
      <dgm:spPr/>
    </dgm:pt>
    <dgm:pt modelId="{CE0AC8BE-6A2F-42A7-8C37-D4A58BD4454F}" type="pres">
      <dgm:prSet presAssocID="{1F39AD58-4A4B-4F2F-A643-A41ABAA2B56C}" presName="sibTrans" presStyleLbl="bgSibTrans2D1" presStyleIdx="2" presStyleCnt="7"/>
      <dgm:spPr/>
    </dgm:pt>
    <dgm:pt modelId="{A2710978-64CA-44BC-A1CF-0E2B28331831}" type="pres">
      <dgm:prSet presAssocID="{51252653-D4B5-4B68-B317-88908E7296CA}" presName="compNode" presStyleCnt="0"/>
      <dgm:spPr/>
    </dgm:pt>
    <dgm:pt modelId="{9D68B72E-9D5D-4F56-932E-27970BDDC072}" type="pres">
      <dgm:prSet presAssocID="{51252653-D4B5-4B68-B317-88908E7296CA}" presName="dummyConnPt" presStyleCnt="0"/>
      <dgm:spPr/>
    </dgm:pt>
    <dgm:pt modelId="{7ABABE3D-593A-4FC6-9CC1-16BC1C698D93}" type="pres">
      <dgm:prSet presAssocID="{51252653-D4B5-4B68-B317-88908E7296CA}" presName="node" presStyleLbl="node1" presStyleIdx="3" presStyleCnt="8">
        <dgm:presLayoutVars>
          <dgm:bulletEnabled val="1"/>
        </dgm:presLayoutVars>
      </dgm:prSet>
      <dgm:spPr/>
    </dgm:pt>
    <dgm:pt modelId="{28C88FFF-23F6-4CE8-889B-50E05C039C48}" type="pres">
      <dgm:prSet presAssocID="{B80BCC0C-9933-43BE-955E-047265EB554D}" presName="sibTrans" presStyleLbl="bgSibTrans2D1" presStyleIdx="3" presStyleCnt="7"/>
      <dgm:spPr/>
    </dgm:pt>
    <dgm:pt modelId="{ACA68C9B-65D5-4E24-9F29-D0D36FF2C524}" type="pres">
      <dgm:prSet presAssocID="{5BD5D88F-97DB-4F92-BF99-27892DB5B1C6}" presName="compNode" presStyleCnt="0"/>
      <dgm:spPr/>
    </dgm:pt>
    <dgm:pt modelId="{4A8F3297-078F-48F7-B906-CF7FD410EAFA}" type="pres">
      <dgm:prSet presAssocID="{5BD5D88F-97DB-4F92-BF99-27892DB5B1C6}" presName="dummyConnPt" presStyleCnt="0"/>
      <dgm:spPr/>
    </dgm:pt>
    <dgm:pt modelId="{3E3009E3-8546-49CC-964C-9090579A5CCA}" type="pres">
      <dgm:prSet presAssocID="{5BD5D88F-97DB-4F92-BF99-27892DB5B1C6}" presName="node" presStyleLbl="node1" presStyleIdx="4" presStyleCnt="8">
        <dgm:presLayoutVars>
          <dgm:bulletEnabled val="1"/>
        </dgm:presLayoutVars>
      </dgm:prSet>
      <dgm:spPr/>
    </dgm:pt>
    <dgm:pt modelId="{B1760815-9CB8-4B35-AE24-4FD159B81E0E}" type="pres">
      <dgm:prSet presAssocID="{F5FCEC5A-98AD-44DF-A2B3-7EE9A70178F4}" presName="sibTrans" presStyleLbl="bgSibTrans2D1" presStyleIdx="4" presStyleCnt="7"/>
      <dgm:spPr/>
    </dgm:pt>
    <dgm:pt modelId="{2249C5D5-3354-4B58-87C6-4AA632879FAF}" type="pres">
      <dgm:prSet presAssocID="{CB05EEC2-626E-4A41-80FC-79DBB839675F}" presName="compNode" presStyleCnt="0"/>
      <dgm:spPr/>
    </dgm:pt>
    <dgm:pt modelId="{40397586-BA14-47D9-BAF2-ABDA0B86645B}" type="pres">
      <dgm:prSet presAssocID="{CB05EEC2-626E-4A41-80FC-79DBB839675F}" presName="dummyConnPt" presStyleCnt="0"/>
      <dgm:spPr/>
    </dgm:pt>
    <dgm:pt modelId="{8CBF3000-EFDD-4C83-B27A-E370222F0CC8}" type="pres">
      <dgm:prSet presAssocID="{CB05EEC2-626E-4A41-80FC-79DBB839675F}" presName="node" presStyleLbl="node1" presStyleIdx="5" presStyleCnt="8">
        <dgm:presLayoutVars>
          <dgm:bulletEnabled val="1"/>
        </dgm:presLayoutVars>
      </dgm:prSet>
      <dgm:spPr/>
    </dgm:pt>
    <dgm:pt modelId="{94DA1F2A-7199-4C53-AB9B-FDAFB9831C4A}" type="pres">
      <dgm:prSet presAssocID="{514ACE84-A2A6-4104-8C05-706A05E4567E}" presName="sibTrans" presStyleLbl="bgSibTrans2D1" presStyleIdx="5" presStyleCnt="7"/>
      <dgm:spPr/>
    </dgm:pt>
    <dgm:pt modelId="{D32244FD-4502-41B7-8DAE-008B4F533197}" type="pres">
      <dgm:prSet presAssocID="{F52EF20B-58FD-4852-A09D-F37750B71927}" presName="compNode" presStyleCnt="0"/>
      <dgm:spPr/>
    </dgm:pt>
    <dgm:pt modelId="{375158F7-4659-4050-8423-C24607BD0638}" type="pres">
      <dgm:prSet presAssocID="{F52EF20B-58FD-4852-A09D-F37750B71927}" presName="dummyConnPt" presStyleCnt="0"/>
      <dgm:spPr/>
    </dgm:pt>
    <dgm:pt modelId="{034512E3-5E48-498D-978D-D3476BED43AB}" type="pres">
      <dgm:prSet presAssocID="{F52EF20B-58FD-4852-A09D-F37750B71927}" presName="node" presStyleLbl="node1" presStyleIdx="6" presStyleCnt="8">
        <dgm:presLayoutVars>
          <dgm:bulletEnabled val="1"/>
        </dgm:presLayoutVars>
      </dgm:prSet>
      <dgm:spPr/>
    </dgm:pt>
    <dgm:pt modelId="{E870D669-12FC-4BF6-B544-85DC35814F27}" type="pres">
      <dgm:prSet presAssocID="{ECE1744D-8FB0-4020-B82E-2DFBCE01BE79}" presName="sibTrans" presStyleLbl="bgSibTrans2D1" presStyleIdx="6" presStyleCnt="7"/>
      <dgm:spPr/>
    </dgm:pt>
    <dgm:pt modelId="{94240AD4-5514-421A-8726-9C134CF54072}" type="pres">
      <dgm:prSet presAssocID="{67CEA203-CDCC-4319-8910-80E9A4763A68}" presName="compNode" presStyleCnt="0"/>
      <dgm:spPr/>
    </dgm:pt>
    <dgm:pt modelId="{E948A06C-D6C4-41B9-B1DE-E164D39E5532}" type="pres">
      <dgm:prSet presAssocID="{67CEA203-CDCC-4319-8910-80E9A4763A68}" presName="dummyConnPt" presStyleCnt="0"/>
      <dgm:spPr/>
    </dgm:pt>
    <dgm:pt modelId="{F67B8B05-E9F0-439E-8360-1FC5782BD3C9}" type="pres">
      <dgm:prSet presAssocID="{67CEA203-CDCC-4319-8910-80E9A4763A68}" presName="node" presStyleLbl="node1" presStyleIdx="7" presStyleCnt="8">
        <dgm:presLayoutVars>
          <dgm:bulletEnabled val="1"/>
        </dgm:presLayoutVars>
      </dgm:prSet>
      <dgm:spPr/>
    </dgm:pt>
  </dgm:ptLst>
  <dgm:cxnLst>
    <dgm:cxn modelId="{0FFEF216-DFCB-464B-B15C-AF0DD48500E7}" type="presOf" srcId="{1E48F70F-9D2A-48AA-9551-FE6890F96498}" destId="{98588D92-B020-4920-B528-CF47E3B3CB2F}" srcOrd="0" destOrd="0" presId="urn:microsoft.com/office/officeart/2005/8/layout/bProcess4"/>
    <dgm:cxn modelId="{3EFD8019-6507-4D34-A551-BBCC7B871E80}" type="presOf" srcId="{B80BCC0C-9933-43BE-955E-047265EB554D}" destId="{28C88FFF-23F6-4CE8-889B-50E05C039C48}" srcOrd="0" destOrd="0" presId="urn:microsoft.com/office/officeart/2005/8/layout/bProcess4"/>
    <dgm:cxn modelId="{741D581A-EA10-4EC5-9C49-037C22A0099B}" srcId="{C6CEFDA2-A2EA-4347-9735-7F62B58918CB}" destId="{5BD5D88F-97DB-4F92-BF99-27892DB5B1C6}" srcOrd="4" destOrd="0" parTransId="{B3E4CF66-9968-49DD-83EB-1B12C77ECD6F}" sibTransId="{F5FCEC5A-98AD-44DF-A2B3-7EE9A70178F4}"/>
    <dgm:cxn modelId="{7F22241D-0FD8-439F-BFA3-5A9FCAF400AE}" type="presOf" srcId="{536861F8-66FE-4497-B8CB-1574377A193F}" destId="{389D18BF-5F22-40D8-A6B6-8A1B8911A30C}" srcOrd="0" destOrd="0" presId="urn:microsoft.com/office/officeart/2005/8/layout/bProcess4"/>
    <dgm:cxn modelId="{165F2431-8B4F-485E-84BF-8489F614B17C}" type="presOf" srcId="{514ACE84-A2A6-4104-8C05-706A05E4567E}" destId="{94DA1F2A-7199-4C53-AB9B-FDAFB9831C4A}" srcOrd="0" destOrd="0" presId="urn:microsoft.com/office/officeart/2005/8/layout/bProcess4"/>
    <dgm:cxn modelId="{A6AC5E33-809F-43BC-BBC2-EF0953138FB0}" type="presOf" srcId="{E2AB1716-524D-4C7E-9019-50A7A1044C80}" destId="{5C89F2C3-C75D-45B4-B0F9-5755AC13282D}" srcOrd="0" destOrd="0" presId="urn:microsoft.com/office/officeart/2005/8/layout/bProcess4"/>
    <dgm:cxn modelId="{F46DBE36-1947-4C7D-9A6A-3A002D79A7AF}" type="presOf" srcId="{CB05EEC2-626E-4A41-80FC-79DBB839675F}" destId="{8CBF3000-EFDD-4C83-B27A-E370222F0CC8}" srcOrd="0" destOrd="0" presId="urn:microsoft.com/office/officeart/2005/8/layout/bProcess4"/>
    <dgm:cxn modelId="{17F88337-5C72-4AA8-97A0-8597FE937BCE}" srcId="{C6CEFDA2-A2EA-4347-9735-7F62B58918CB}" destId="{536861F8-66FE-4497-B8CB-1574377A193F}" srcOrd="0" destOrd="0" parTransId="{D927DEEF-2CE4-4F77-A92C-C80C6F8755FB}" sibTransId="{1E48F70F-9D2A-48AA-9551-FE6890F96498}"/>
    <dgm:cxn modelId="{A6F59142-468E-4DCF-A975-55B7B5FE1CE2}" srcId="{C6CEFDA2-A2EA-4347-9735-7F62B58918CB}" destId="{89470520-E630-4533-B08A-16E26B7C3984}" srcOrd="2" destOrd="0" parTransId="{6588904B-DC2A-480D-AF6C-A6BBD36C8FF4}" sibTransId="{1F39AD58-4A4B-4F2F-A643-A41ABAA2B56C}"/>
    <dgm:cxn modelId="{79D0AA45-EA2D-470E-A339-5E439EA0B9DF}" type="presOf" srcId="{67CEA203-CDCC-4319-8910-80E9A4763A68}" destId="{F67B8B05-E9F0-439E-8360-1FC5782BD3C9}" srcOrd="0" destOrd="0" presId="urn:microsoft.com/office/officeart/2005/8/layout/bProcess4"/>
    <dgm:cxn modelId="{650AB24F-7167-4622-989A-78477ED5D5B1}" srcId="{C6CEFDA2-A2EA-4347-9735-7F62B58918CB}" destId="{51252653-D4B5-4B68-B317-88908E7296CA}" srcOrd="3" destOrd="0" parTransId="{E6791CF1-9A9C-4825-A7B3-B217721D172D}" sibTransId="{B80BCC0C-9933-43BE-955E-047265EB554D}"/>
    <dgm:cxn modelId="{D2A89359-758B-4D8D-A65A-BD923FD14E75}" srcId="{C6CEFDA2-A2EA-4347-9735-7F62B58918CB}" destId="{CB05EEC2-626E-4A41-80FC-79DBB839675F}" srcOrd="5" destOrd="0" parTransId="{21EA09E7-1571-4D8D-A6C1-44DD92FB17B6}" sibTransId="{514ACE84-A2A6-4104-8C05-706A05E4567E}"/>
    <dgm:cxn modelId="{C9116A63-9230-4B7A-90E3-B8246934BD48}" type="presOf" srcId="{F52EF20B-58FD-4852-A09D-F37750B71927}" destId="{034512E3-5E48-498D-978D-D3476BED43AB}" srcOrd="0" destOrd="0" presId="urn:microsoft.com/office/officeart/2005/8/layout/bProcess4"/>
    <dgm:cxn modelId="{C8A10970-07AC-43E0-987C-EF6170996C47}" type="presOf" srcId="{C6CEFDA2-A2EA-4347-9735-7F62B58918CB}" destId="{9070206F-17B4-41E0-A4B8-AE6F6AEADC73}" srcOrd="0" destOrd="0" presId="urn:microsoft.com/office/officeart/2005/8/layout/bProcess4"/>
    <dgm:cxn modelId="{B989767B-78D6-4062-ABF3-B484544A0C1F}" type="presOf" srcId="{ECE1744D-8FB0-4020-B82E-2DFBCE01BE79}" destId="{E870D669-12FC-4BF6-B544-85DC35814F27}" srcOrd="0" destOrd="0" presId="urn:microsoft.com/office/officeart/2005/8/layout/bProcess4"/>
    <dgm:cxn modelId="{120D7186-E890-4446-A8B7-56053CC61E2D}" srcId="{C6CEFDA2-A2EA-4347-9735-7F62B58918CB}" destId="{67CEA203-CDCC-4319-8910-80E9A4763A68}" srcOrd="7" destOrd="0" parTransId="{03E3DFE3-E375-4A07-AD10-C74F344A6857}" sibTransId="{C31F85DC-9645-4815-9711-3A95508C5666}"/>
    <dgm:cxn modelId="{729B628B-FED9-4A23-BE62-77DC31F25F96}" type="presOf" srcId="{F5FCEC5A-98AD-44DF-A2B3-7EE9A70178F4}" destId="{B1760815-9CB8-4B35-AE24-4FD159B81E0E}" srcOrd="0" destOrd="0" presId="urn:microsoft.com/office/officeart/2005/8/layout/bProcess4"/>
    <dgm:cxn modelId="{6B23378E-5D70-4E50-9C0A-6599711D1241}" type="presOf" srcId="{5BD5D88F-97DB-4F92-BF99-27892DB5B1C6}" destId="{3E3009E3-8546-49CC-964C-9090579A5CCA}" srcOrd="0" destOrd="0" presId="urn:microsoft.com/office/officeart/2005/8/layout/bProcess4"/>
    <dgm:cxn modelId="{9B6B9A94-A74A-453F-AFEF-304487264EE8}" type="presOf" srcId="{1F39AD58-4A4B-4F2F-A643-A41ABAA2B56C}" destId="{CE0AC8BE-6A2F-42A7-8C37-D4A58BD4454F}" srcOrd="0" destOrd="0" presId="urn:microsoft.com/office/officeart/2005/8/layout/bProcess4"/>
    <dgm:cxn modelId="{8F6DA9AD-6090-4506-B0AB-F0C7D12DB36A}" srcId="{C6CEFDA2-A2EA-4347-9735-7F62B58918CB}" destId="{44EADD6D-E844-446E-8010-9B114B3A8DBF}" srcOrd="1" destOrd="0" parTransId="{9879A4D3-BE19-42D3-A89A-B70884981A6B}" sibTransId="{E2AB1716-524D-4C7E-9019-50A7A1044C80}"/>
    <dgm:cxn modelId="{C829CFBA-FFF9-4812-9720-4E386F2DB1A4}" type="presOf" srcId="{44EADD6D-E844-446E-8010-9B114B3A8DBF}" destId="{D603E241-7049-4962-BC6E-091E3C8ACF85}" srcOrd="0" destOrd="0" presId="urn:microsoft.com/office/officeart/2005/8/layout/bProcess4"/>
    <dgm:cxn modelId="{44A9F3BC-9B5C-428C-9428-ABC61A24EC85}" type="presOf" srcId="{51252653-D4B5-4B68-B317-88908E7296CA}" destId="{7ABABE3D-593A-4FC6-9CC1-16BC1C698D93}" srcOrd="0" destOrd="0" presId="urn:microsoft.com/office/officeart/2005/8/layout/bProcess4"/>
    <dgm:cxn modelId="{5F8A66D1-0E89-402A-B890-0B96C135A490}" type="presOf" srcId="{89470520-E630-4533-B08A-16E26B7C3984}" destId="{1EA9798A-15D6-47D7-92A2-DC323FF3049F}" srcOrd="0" destOrd="0" presId="urn:microsoft.com/office/officeart/2005/8/layout/bProcess4"/>
    <dgm:cxn modelId="{447C03F1-3D34-4B57-947D-C0F43E2ABDE6}" srcId="{C6CEFDA2-A2EA-4347-9735-7F62B58918CB}" destId="{F52EF20B-58FD-4852-A09D-F37750B71927}" srcOrd="6" destOrd="0" parTransId="{0BB4E932-6773-4AE2-AA85-FE660F39C03A}" sibTransId="{ECE1744D-8FB0-4020-B82E-2DFBCE01BE79}"/>
    <dgm:cxn modelId="{32923222-3E02-4890-AFA0-E79D6C9A3D0A}" type="presParOf" srcId="{9070206F-17B4-41E0-A4B8-AE6F6AEADC73}" destId="{A6A8B6A2-5A65-44D4-AB3F-25465E6F53AF}" srcOrd="0" destOrd="0" presId="urn:microsoft.com/office/officeart/2005/8/layout/bProcess4"/>
    <dgm:cxn modelId="{C5034CBF-FBD6-4DB2-BB1A-4F04CD6DB617}" type="presParOf" srcId="{A6A8B6A2-5A65-44D4-AB3F-25465E6F53AF}" destId="{9420B1CA-B47B-44E4-9DDC-0E3E475E26D9}" srcOrd="0" destOrd="0" presId="urn:microsoft.com/office/officeart/2005/8/layout/bProcess4"/>
    <dgm:cxn modelId="{E8C3DE06-B816-4D6B-8C2F-B9BE5A72221E}" type="presParOf" srcId="{A6A8B6A2-5A65-44D4-AB3F-25465E6F53AF}" destId="{389D18BF-5F22-40D8-A6B6-8A1B8911A30C}" srcOrd="1" destOrd="0" presId="urn:microsoft.com/office/officeart/2005/8/layout/bProcess4"/>
    <dgm:cxn modelId="{1F6E22BB-1E30-48A4-B247-1AD473D76F65}" type="presParOf" srcId="{9070206F-17B4-41E0-A4B8-AE6F6AEADC73}" destId="{98588D92-B020-4920-B528-CF47E3B3CB2F}" srcOrd="1" destOrd="0" presId="urn:microsoft.com/office/officeart/2005/8/layout/bProcess4"/>
    <dgm:cxn modelId="{13E49585-4546-4D89-9A76-2A1BC6B72DE4}" type="presParOf" srcId="{9070206F-17B4-41E0-A4B8-AE6F6AEADC73}" destId="{C414C2CF-E85D-4215-8D09-B5B830141861}" srcOrd="2" destOrd="0" presId="urn:microsoft.com/office/officeart/2005/8/layout/bProcess4"/>
    <dgm:cxn modelId="{2E46840B-7B9E-4F8F-9DCD-F339B89B5100}" type="presParOf" srcId="{C414C2CF-E85D-4215-8D09-B5B830141861}" destId="{CFE31675-226D-486D-91C9-5441A03C78E1}" srcOrd="0" destOrd="0" presId="urn:microsoft.com/office/officeart/2005/8/layout/bProcess4"/>
    <dgm:cxn modelId="{7E970A24-BB31-4872-AFD9-90233F795F8F}" type="presParOf" srcId="{C414C2CF-E85D-4215-8D09-B5B830141861}" destId="{D603E241-7049-4962-BC6E-091E3C8ACF85}" srcOrd="1" destOrd="0" presId="urn:microsoft.com/office/officeart/2005/8/layout/bProcess4"/>
    <dgm:cxn modelId="{E3863ABD-D42A-487F-81F1-7D8CB79EA4B2}" type="presParOf" srcId="{9070206F-17B4-41E0-A4B8-AE6F6AEADC73}" destId="{5C89F2C3-C75D-45B4-B0F9-5755AC13282D}" srcOrd="3" destOrd="0" presId="urn:microsoft.com/office/officeart/2005/8/layout/bProcess4"/>
    <dgm:cxn modelId="{53395887-FE71-4488-B91B-DF7A5E3240AD}" type="presParOf" srcId="{9070206F-17B4-41E0-A4B8-AE6F6AEADC73}" destId="{D2804363-8F76-4C18-B18E-477920476EF5}" srcOrd="4" destOrd="0" presId="urn:microsoft.com/office/officeart/2005/8/layout/bProcess4"/>
    <dgm:cxn modelId="{4A7810EE-11B2-4277-859A-8615E84AD877}" type="presParOf" srcId="{D2804363-8F76-4C18-B18E-477920476EF5}" destId="{CD0ADD8D-7D78-4377-87DF-314CFDEDAA7B}" srcOrd="0" destOrd="0" presId="urn:microsoft.com/office/officeart/2005/8/layout/bProcess4"/>
    <dgm:cxn modelId="{A86D7F1D-EB39-428F-A227-F6D9F7DCE3EA}" type="presParOf" srcId="{D2804363-8F76-4C18-B18E-477920476EF5}" destId="{1EA9798A-15D6-47D7-92A2-DC323FF3049F}" srcOrd="1" destOrd="0" presId="urn:microsoft.com/office/officeart/2005/8/layout/bProcess4"/>
    <dgm:cxn modelId="{8961D8C8-84FE-41B0-8CD7-96CF7B758C46}" type="presParOf" srcId="{9070206F-17B4-41E0-A4B8-AE6F6AEADC73}" destId="{CE0AC8BE-6A2F-42A7-8C37-D4A58BD4454F}" srcOrd="5" destOrd="0" presId="urn:microsoft.com/office/officeart/2005/8/layout/bProcess4"/>
    <dgm:cxn modelId="{E8EB7B98-CB72-4586-9970-44F78A173548}" type="presParOf" srcId="{9070206F-17B4-41E0-A4B8-AE6F6AEADC73}" destId="{A2710978-64CA-44BC-A1CF-0E2B28331831}" srcOrd="6" destOrd="0" presId="urn:microsoft.com/office/officeart/2005/8/layout/bProcess4"/>
    <dgm:cxn modelId="{5F20A0ED-AE3F-4CFF-ABF5-73167C9F778F}" type="presParOf" srcId="{A2710978-64CA-44BC-A1CF-0E2B28331831}" destId="{9D68B72E-9D5D-4F56-932E-27970BDDC072}" srcOrd="0" destOrd="0" presId="urn:microsoft.com/office/officeart/2005/8/layout/bProcess4"/>
    <dgm:cxn modelId="{F74204CF-B973-4D9F-BF2D-DA96C533EBCD}" type="presParOf" srcId="{A2710978-64CA-44BC-A1CF-0E2B28331831}" destId="{7ABABE3D-593A-4FC6-9CC1-16BC1C698D93}" srcOrd="1" destOrd="0" presId="urn:microsoft.com/office/officeart/2005/8/layout/bProcess4"/>
    <dgm:cxn modelId="{75050EA4-CA3E-4B61-97E0-E0A181BF4D85}" type="presParOf" srcId="{9070206F-17B4-41E0-A4B8-AE6F6AEADC73}" destId="{28C88FFF-23F6-4CE8-889B-50E05C039C48}" srcOrd="7" destOrd="0" presId="urn:microsoft.com/office/officeart/2005/8/layout/bProcess4"/>
    <dgm:cxn modelId="{02590464-480C-4575-B0E9-662369262139}" type="presParOf" srcId="{9070206F-17B4-41E0-A4B8-AE6F6AEADC73}" destId="{ACA68C9B-65D5-4E24-9F29-D0D36FF2C524}" srcOrd="8" destOrd="0" presId="urn:microsoft.com/office/officeart/2005/8/layout/bProcess4"/>
    <dgm:cxn modelId="{45772DED-6A8C-493B-8672-D23CB83BFA61}" type="presParOf" srcId="{ACA68C9B-65D5-4E24-9F29-D0D36FF2C524}" destId="{4A8F3297-078F-48F7-B906-CF7FD410EAFA}" srcOrd="0" destOrd="0" presId="urn:microsoft.com/office/officeart/2005/8/layout/bProcess4"/>
    <dgm:cxn modelId="{D992FE2C-0793-47EF-88FF-0DA7A9786382}" type="presParOf" srcId="{ACA68C9B-65D5-4E24-9F29-D0D36FF2C524}" destId="{3E3009E3-8546-49CC-964C-9090579A5CCA}" srcOrd="1" destOrd="0" presId="urn:microsoft.com/office/officeart/2005/8/layout/bProcess4"/>
    <dgm:cxn modelId="{339AB0DF-FF1A-40AF-8D3F-73115DDEC466}" type="presParOf" srcId="{9070206F-17B4-41E0-A4B8-AE6F6AEADC73}" destId="{B1760815-9CB8-4B35-AE24-4FD159B81E0E}" srcOrd="9" destOrd="0" presId="urn:microsoft.com/office/officeart/2005/8/layout/bProcess4"/>
    <dgm:cxn modelId="{C8BF59F0-248A-44E6-A099-CE5F0E5960FA}" type="presParOf" srcId="{9070206F-17B4-41E0-A4B8-AE6F6AEADC73}" destId="{2249C5D5-3354-4B58-87C6-4AA632879FAF}" srcOrd="10" destOrd="0" presId="urn:microsoft.com/office/officeart/2005/8/layout/bProcess4"/>
    <dgm:cxn modelId="{67824044-D8F7-4485-86E6-210C78A7616B}" type="presParOf" srcId="{2249C5D5-3354-4B58-87C6-4AA632879FAF}" destId="{40397586-BA14-47D9-BAF2-ABDA0B86645B}" srcOrd="0" destOrd="0" presId="urn:microsoft.com/office/officeart/2005/8/layout/bProcess4"/>
    <dgm:cxn modelId="{CB1B8C95-961B-4EC7-B5A3-525BA81E66F3}" type="presParOf" srcId="{2249C5D5-3354-4B58-87C6-4AA632879FAF}" destId="{8CBF3000-EFDD-4C83-B27A-E370222F0CC8}" srcOrd="1" destOrd="0" presId="urn:microsoft.com/office/officeart/2005/8/layout/bProcess4"/>
    <dgm:cxn modelId="{9FEE09F8-11C6-42A6-BB41-902F205A3BE9}" type="presParOf" srcId="{9070206F-17B4-41E0-A4B8-AE6F6AEADC73}" destId="{94DA1F2A-7199-4C53-AB9B-FDAFB9831C4A}" srcOrd="11" destOrd="0" presId="urn:microsoft.com/office/officeart/2005/8/layout/bProcess4"/>
    <dgm:cxn modelId="{3E6FC332-BDE5-4940-85F4-CFA8A48765F5}" type="presParOf" srcId="{9070206F-17B4-41E0-A4B8-AE6F6AEADC73}" destId="{D32244FD-4502-41B7-8DAE-008B4F533197}" srcOrd="12" destOrd="0" presId="urn:microsoft.com/office/officeart/2005/8/layout/bProcess4"/>
    <dgm:cxn modelId="{EC810686-3112-456D-9E74-AA09E83AB8FB}" type="presParOf" srcId="{D32244FD-4502-41B7-8DAE-008B4F533197}" destId="{375158F7-4659-4050-8423-C24607BD0638}" srcOrd="0" destOrd="0" presId="urn:microsoft.com/office/officeart/2005/8/layout/bProcess4"/>
    <dgm:cxn modelId="{58AD32B0-3FC3-40F7-8A26-0539C1411225}" type="presParOf" srcId="{D32244FD-4502-41B7-8DAE-008B4F533197}" destId="{034512E3-5E48-498D-978D-D3476BED43AB}" srcOrd="1" destOrd="0" presId="urn:microsoft.com/office/officeart/2005/8/layout/bProcess4"/>
    <dgm:cxn modelId="{E913F1E4-ED38-4B38-9085-FAF070D59192}" type="presParOf" srcId="{9070206F-17B4-41E0-A4B8-AE6F6AEADC73}" destId="{E870D669-12FC-4BF6-B544-85DC35814F27}" srcOrd="13" destOrd="0" presId="urn:microsoft.com/office/officeart/2005/8/layout/bProcess4"/>
    <dgm:cxn modelId="{FE55F55A-C40B-4B2C-9ECD-15CB3578C772}" type="presParOf" srcId="{9070206F-17B4-41E0-A4B8-AE6F6AEADC73}" destId="{94240AD4-5514-421A-8726-9C134CF54072}" srcOrd="14" destOrd="0" presId="urn:microsoft.com/office/officeart/2005/8/layout/bProcess4"/>
    <dgm:cxn modelId="{479150C9-6455-49BA-912B-533CB1FB7C96}" type="presParOf" srcId="{94240AD4-5514-421A-8726-9C134CF54072}" destId="{E948A06C-D6C4-41B9-B1DE-E164D39E5532}" srcOrd="0" destOrd="0" presId="urn:microsoft.com/office/officeart/2005/8/layout/bProcess4"/>
    <dgm:cxn modelId="{DACBE2CA-8DC7-4AAF-A37F-D14CA3BA492A}" type="presParOf" srcId="{94240AD4-5514-421A-8726-9C134CF54072}" destId="{F67B8B05-E9F0-439E-8360-1FC5782BD3C9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588D92-B020-4920-B528-CF47E3B3CB2F}">
      <dsp:nvSpPr>
        <dsp:cNvPr id="0" name=""/>
        <dsp:cNvSpPr/>
      </dsp:nvSpPr>
      <dsp:spPr>
        <a:xfrm rot="5400000">
          <a:off x="-270794" y="1231472"/>
          <a:ext cx="1924343" cy="23206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89D18BF-5F22-40D8-A6B6-8A1B8911A30C}">
      <dsp:nvSpPr>
        <dsp:cNvPr id="0" name=""/>
        <dsp:cNvSpPr/>
      </dsp:nvSpPr>
      <dsp:spPr>
        <a:xfrm>
          <a:off x="170941" y="1963"/>
          <a:ext cx="2578447" cy="154706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tx1"/>
              </a:solidFill>
            </a:rPr>
            <a:t>Students register research code for current semester</a:t>
          </a:r>
          <a:endParaRPr lang="en-MY" sz="1800" kern="1200" dirty="0">
            <a:solidFill>
              <a:schemeClr val="tx1"/>
            </a:solidFill>
          </a:endParaRPr>
        </a:p>
      </dsp:txBody>
      <dsp:txXfrm>
        <a:off x="216253" y="47275"/>
        <a:ext cx="2487823" cy="1456444"/>
      </dsp:txXfrm>
    </dsp:sp>
    <dsp:sp modelId="{5C89F2C3-C75D-45B4-B0F9-5755AC13282D}">
      <dsp:nvSpPr>
        <dsp:cNvPr id="0" name=""/>
        <dsp:cNvSpPr/>
      </dsp:nvSpPr>
      <dsp:spPr>
        <a:xfrm rot="5400000">
          <a:off x="-270794" y="3165307"/>
          <a:ext cx="1924343" cy="232060"/>
        </a:xfrm>
        <a:prstGeom prst="rect">
          <a:avLst/>
        </a:prstGeom>
        <a:solidFill>
          <a:schemeClr val="accent3">
            <a:hueOff val="1513006"/>
            <a:satOff val="-5400"/>
            <a:lumOff val="-1438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603E241-7049-4962-BC6E-091E3C8ACF85}">
      <dsp:nvSpPr>
        <dsp:cNvPr id="0" name=""/>
        <dsp:cNvSpPr/>
      </dsp:nvSpPr>
      <dsp:spPr>
        <a:xfrm>
          <a:off x="170941" y="1935799"/>
          <a:ext cx="2578447" cy="154706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1296862"/>
                <a:satOff val="-4629"/>
                <a:lumOff val="-123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1296862"/>
                <a:satOff val="-4629"/>
                <a:lumOff val="-123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1296862"/>
                <a:satOff val="-4629"/>
                <a:lumOff val="-123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 dirty="0">
            <a:solidFill>
              <a:schemeClr val="tx1"/>
            </a:solidFill>
          </a:endParaRP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 dirty="0">
            <a:solidFill>
              <a:schemeClr val="tx1"/>
            </a:solidFill>
          </a:endParaRP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solidFill>
                <a:schemeClr val="tx1"/>
              </a:solidFill>
            </a:rPr>
            <a:t>Thesis format review</a:t>
          </a:r>
        </a:p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solidFill>
                <a:schemeClr val="tx1"/>
              </a:solidFill>
            </a:rPr>
            <a:t>Viva voce fee payment </a:t>
          </a:r>
        </a:p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solidFill>
                <a:schemeClr val="tx1"/>
              </a:solidFill>
            </a:rPr>
            <a:t>PASS the Research Methodology and University Course</a:t>
          </a:r>
        </a:p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solidFill>
                <a:schemeClr val="tx1"/>
              </a:solidFill>
            </a:rPr>
            <a:t>Publication  verification check</a:t>
          </a:r>
        </a:p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solidFill>
                <a:schemeClr val="tx1"/>
              </a:solidFill>
            </a:rPr>
            <a:t>NHT verification check</a:t>
          </a:r>
        </a:p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solidFill>
                <a:schemeClr val="tx1"/>
              </a:solidFill>
            </a:rPr>
            <a:t>No outstanding fee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 dirty="0">
            <a:solidFill>
              <a:schemeClr val="tx1"/>
            </a:solidFill>
          </a:endParaRP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MY" sz="700" kern="1200" dirty="0">
            <a:solidFill>
              <a:schemeClr val="tx1"/>
            </a:solidFill>
          </a:endParaRPr>
        </a:p>
      </dsp:txBody>
      <dsp:txXfrm>
        <a:off x="216253" y="1981111"/>
        <a:ext cx="2487823" cy="1456444"/>
      </dsp:txXfrm>
    </dsp:sp>
    <dsp:sp modelId="{CE0AC8BE-6A2F-42A7-8C37-D4A58BD4454F}">
      <dsp:nvSpPr>
        <dsp:cNvPr id="0" name=""/>
        <dsp:cNvSpPr/>
      </dsp:nvSpPr>
      <dsp:spPr>
        <a:xfrm>
          <a:off x="696123" y="4132225"/>
          <a:ext cx="3419842" cy="232060"/>
        </a:xfrm>
        <a:prstGeom prst="rect">
          <a:avLst/>
        </a:prstGeom>
        <a:solidFill>
          <a:schemeClr val="accent3">
            <a:hueOff val="3026012"/>
            <a:satOff val="-10800"/>
            <a:lumOff val="-2875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EA9798A-15D6-47D7-92A2-DC323FF3049F}">
      <dsp:nvSpPr>
        <dsp:cNvPr id="0" name=""/>
        <dsp:cNvSpPr/>
      </dsp:nvSpPr>
      <dsp:spPr>
        <a:xfrm>
          <a:off x="170941" y="3869634"/>
          <a:ext cx="2578447" cy="154706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2593724"/>
                <a:satOff val="-9257"/>
                <a:lumOff val="-246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2593724"/>
                <a:satOff val="-9257"/>
                <a:lumOff val="-246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2593724"/>
                <a:satOff val="-9257"/>
                <a:lumOff val="-246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solidFill>
                <a:schemeClr val="tx1"/>
              </a:solidFill>
            </a:rPr>
            <a:t>Submit thesis to faculty for VIVA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solidFill>
                <a:schemeClr val="tx1"/>
              </a:solidFill>
            </a:rPr>
            <a:t>(4 copies for students/ 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solidFill>
                <a:schemeClr val="tx1"/>
              </a:solidFill>
            </a:rPr>
            <a:t>5 copies for UTM Staff) </a:t>
          </a:r>
          <a:endParaRPr lang="en-MY" sz="1700" kern="1200" dirty="0">
            <a:solidFill>
              <a:schemeClr val="tx1"/>
            </a:solidFill>
          </a:endParaRPr>
        </a:p>
      </dsp:txBody>
      <dsp:txXfrm>
        <a:off x="216253" y="3914946"/>
        <a:ext cx="2487823" cy="1456444"/>
      </dsp:txXfrm>
    </dsp:sp>
    <dsp:sp modelId="{28C88FFF-23F6-4CE8-889B-50E05C039C48}">
      <dsp:nvSpPr>
        <dsp:cNvPr id="0" name=""/>
        <dsp:cNvSpPr/>
      </dsp:nvSpPr>
      <dsp:spPr>
        <a:xfrm rot="16200000">
          <a:off x="3158540" y="3165307"/>
          <a:ext cx="1924343" cy="232060"/>
        </a:xfrm>
        <a:prstGeom prst="rect">
          <a:avLst/>
        </a:prstGeom>
        <a:solidFill>
          <a:schemeClr val="accent3">
            <a:hueOff val="4539017"/>
            <a:satOff val="-16200"/>
            <a:lumOff val="-4313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ABABE3D-593A-4FC6-9CC1-16BC1C698D93}">
      <dsp:nvSpPr>
        <dsp:cNvPr id="0" name=""/>
        <dsp:cNvSpPr/>
      </dsp:nvSpPr>
      <dsp:spPr>
        <a:xfrm>
          <a:off x="3600276" y="3869634"/>
          <a:ext cx="2578447" cy="154706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3890586"/>
                <a:satOff val="-13886"/>
                <a:lumOff val="-369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3890586"/>
                <a:satOff val="-13886"/>
                <a:lumOff val="-369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3890586"/>
                <a:satOff val="-13886"/>
                <a:lumOff val="-369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solidFill>
                <a:schemeClr val="tx1"/>
              </a:solidFill>
            </a:rPr>
            <a:t>Faculty submit thesis submission form to SPS to change status from A (Active) to V (Examination) in AIMS</a:t>
          </a:r>
          <a:endParaRPr lang="en-MY" sz="1700" kern="1200" dirty="0">
            <a:solidFill>
              <a:schemeClr val="tx1"/>
            </a:solidFill>
          </a:endParaRPr>
        </a:p>
      </dsp:txBody>
      <dsp:txXfrm>
        <a:off x="3645588" y="3914946"/>
        <a:ext cx="2487823" cy="1456444"/>
      </dsp:txXfrm>
    </dsp:sp>
    <dsp:sp modelId="{B1760815-9CB8-4B35-AE24-4FD159B81E0E}">
      <dsp:nvSpPr>
        <dsp:cNvPr id="0" name=""/>
        <dsp:cNvSpPr/>
      </dsp:nvSpPr>
      <dsp:spPr>
        <a:xfrm rot="16200000">
          <a:off x="3158540" y="1231472"/>
          <a:ext cx="1924343" cy="232060"/>
        </a:xfrm>
        <a:prstGeom prst="rect">
          <a:avLst/>
        </a:prstGeom>
        <a:solidFill>
          <a:schemeClr val="accent3">
            <a:hueOff val="6052023"/>
            <a:satOff val="-21601"/>
            <a:lumOff val="-575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E3009E3-8546-49CC-964C-9090579A5CCA}">
      <dsp:nvSpPr>
        <dsp:cNvPr id="0" name=""/>
        <dsp:cNvSpPr/>
      </dsp:nvSpPr>
      <dsp:spPr>
        <a:xfrm>
          <a:off x="3600276" y="1935799"/>
          <a:ext cx="2578447" cy="154706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5187448"/>
                <a:satOff val="-18515"/>
                <a:lumOff val="-492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5187448"/>
                <a:satOff val="-18515"/>
                <a:lumOff val="-492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5187448"/>
                <a:satOff val="-18515"/>
                <a:lumOff val="-492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solidFill>
                <a:schemeClr val="tx1"/>
              </a:solidFill>
            </a:rPr>
            <a:t>Faculty submit thesis to examiner for thesis evaluation</a:t>
          </a:r>
          <a:endParaRPr lang="en-MY" sz="1700" kern="1200" dirty="0">
            <a:solidFill>
              <a:schemeClr val="tx1"/>
            </a:solidFill>
          </a:endParaRPr>
        </a:p>
      </dsp:txBody>
      <dsp:txXfrm>
        <a:off x="3645588" y="1981111"/>
        <a:ext cx="2487823" cy="1456444"/>
      </dsp:txXfrm>
    </dsp:sp>
    <dsp:sp modelId="{94DA1F2A-7199-4C53-AB9B-FDAFB9831C4A}">
      <dsp:nvSpPr>
        <dsp:cNvPr id="0" name=""/>
        <dsp:cNvSpPr/>
      </dsp:nvSpPr>
      <dsp:spPr>
        <a:xfrm>
          <a:off x="4125458" y="264554"/>
          <a:ext cx="3419842" cy="232060"/>
        </a:xfrm>
        <a:prstGeom prst="rect">
          <a:avLst/>
        </a:prstGeom>
        <a:solidFill>
          <a:schemeClr val="accent3">
            <a:hueOff val="7565028"/>
            <a:satOff val="-27001"/>
            <a:lumOff val="-7188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CBF3000-EFDD-4C83-B27A-E370222F0CC8}">
      <dsp:nvSpPr>
        <dsp:cNvPr id="0" name=""/>
        <dsp:cNvSpPr/>
      </dsp:nvSpPr>
      <dsp:spPr>
        <a:xfrm>
          <a:off x="3600276" y="1963"/>
          <a:ext cx="2578447" cy="154706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6484310"/>
                <a:satOff val="-23144"/>
                <a:lumOff val="-616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6484310"/>
                <a:satOff val="-23144"/>
                <a:lumOff val="-616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6484310"/>
                <a:satOff val="-23144"/>
                <a:lumOff val="-616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solidFill>
                <a:schemeClr val="tx1"/>
              </a:solidFill>
            </a:rPr>
            <a:t>Faculty receive REPORT / thesis evaluation and arrange VIVA date</a:t>
          </a:r>
          <a:endParaRPr lang="en-MY" sz="1700" kern="1200" dirty="0">
            <a:solidFill>
              <a:schemeClr val="tx1"/>
            </a:solidFill>
          </a:endParaRPr>
        </a:p>
      </dsp:txBody>
      <dsp:txXfrm>
        <a:off x="3645588" y="47275"/>
        <a:ext cx="2487823" cy="1456444"/>
      </dsp:txXfrm>
    </dsp:sp>
    <dsp:sp modelId="{E870D669-12FC-4BF6-B544-85DC35814F27}">
      <dsp:nvSpPr>
        <dsp:cNvPr id="0" name=""/>
        <dsp:cNvSpPr/>
      </dsp:nvSpPr>
      <dsp:spPr>
        <a:xfrm rot="5400000">
          <a:off x="6587875" y="1231472"/>
          <a:ext cx="1924343" cy="232060"/>
        </a:xfrm>
        <a:prstGeom prst="rect">
          <a:avLst/>
        </a:prstGeom>
        <a:solidFill>
          <a:schemeClr val="accent3">
            <a:hueOff val="9078034"/>
            <a:satOff val="-32401"/>
            <a:lumOff val="-8625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34512E3-5E48-498D-978D-D3476BED43AB}">
      <dsp:nvSpPr>
        <dsp:cNvPr id="0" name=""/>
        <dsp:cNvSpPr/>
      </dsp:nvSpPr>
      <dsp:spPr>
        <a:xfrm>
          <a:off x="7029611" y="1963"/>
          <a:ext cx="2578447" cy="154706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7781172"/>
                <a:satOff val="-27772"/>
                <a:lumOff val="-739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7781172"/>
                <a:satOff val="-27772"/>
                <a:lumOff val="-739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7781172"/>
                <a:satOff val="-27772"/>
                <a:lumOff val="-739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solidFill>
                <a:schemeClr val="tx1"/>
              </a:solidFill>
            </a:rPr>
            <a:t>Faculty to arrange accommodation for external examiner, transportation, </a:t>
          </a:r>
          <a:r>
            <a:rPr lang="en-US" sz="1700" kern="1200" dirty="0" err="1">
              <a:solidFill>
                <a:schemeClr val="tx1"/>
              </a:solidFill>
            </a:rPr>
            <a:t>etc</a:t>
          </a:r>
          <a:r>
            <a:rPr lang="en-US" sz="1700" kern="1200" dirty="0">
              <a:solidFill>
                <a:schemeClr val="tx1"/>
              </a:solidFill>
            </a:rPr>
            <a:t> 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solidFill>
                <a:schemeClr val="tx1"/>
              </a:solidFill>
            </a:rPr>
            <a:t>(if necessary)</a:t>
          </a:r>
          <a:endParaRPr lang="en-MY" sz="1700" kern="1200" dirty="0">
            <a:solidFill>
              <a:schemeClr val="tx1"/>
            </a:solidFill>
          </a:endParaRPr>
        </a:p>
      </dsp:txBody>
      <dsp:txXfrm>
        <a:off x="7074923" y="47275"/>
        <a:ext cx="2487823" cy="1456444"/>
      </dsp:txXfrm>
    </dsp:sp>
    <dsp:sp modelId="{F67B8B05-E9F0-439E-8360-1FC5782BD3C9}">
      <dsp:nvSpPr>
        <dsp:cNvPr id="0" name=""/>
        <dsp:cNvSpPr/>
      </dsp:nvSpPr>
      <dsp:spPr>
        <a:xfrm>
          <a:off x="7029611" y="1935799"/>
          <a:ext cx="2578447" cy="154706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9078034"/>
                <a:satOff val="-32401"/>
                <a:lumOff val="-862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9078034"/>
                <a:satOff val="-32401"/>
                <a:lumOff val="-862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9078034"/>
                <a:satOff val="-32401"/>
                <a:lumOff val="-862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>
              <a:solidFill>
                <a:schemeClr val="tx1"/>
              </a:solidFill>
            </a:rPr>
            <a:t>VIVA-VOCE</a:t>
          </a:r>
          <a:endParaRPr lang="en-MY" sz="1700" b="1" kern="1200" dirty="0">
            <a:solidFill>
              <a:schemeClr val="tx1"/>
            </a:solidFill>
          </a:endParaRPr>
        </a:p>
      </dsp:txBody>
      <dsp:txXfrm>
        <a:off x="7074923" y="1981111"/>
        <a:ext cx="2487823" cy="145644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833701D-4330-4EE7-9BF0-6431F8E2A69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BCF998-A782-4C8A-8747-A2CA7D048A0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6C422E-181F-4E69-B889-4841EA1EE446}" type="datetimeFigureOut">
              <a:rPr lang="en-ID" smtClean="0"/>
              <a:t>16/03/21</a:t>
            </a:fld>
            <a:endParaRPr lang="en-ID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E3B75D-11DD-4E29-B21A-3BEFD7843AD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F2A97F-C387-40BF-A80D-9B120372ED6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41A19D-7FE1-442D-97C1-2F2B47ADDD76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1867631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0B7041-6594-4BE2-8703-78B4E00C91E5}" type="datetimeFigureOut">
              <a:rPr lang="en-ID" smtClean="0"/>
              <a:t>16/03/21</a:t>
            </a:fld>
            <a:endParaRPr lang="en-I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CE837E-594B-4F0F-92F5-F20D4296AC5C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4183288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@maartenwijnants?utm_source=unsplash&amp;utm_medium=referral&amp;utm_content=creditCopyText" TargetMode="External"/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unsplash.com/s/photos/company-doodle?utm_source=unsplash&amp;utm_medium=referral&amp;utm_content=creditCopyText" TargetMode="Externa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unsplash.com/@kellysikkema?utm_source=unsplash&amp;utm_medium=referral&amp;utm_content=creditCopyText" TargetMode="External"/><Relationship Id="rId3" Type="http://schemas.openxmlformats.org/officeDocument/2006/relationships/hyperlink" Target="https://unsplash.com/@chrisjoelcampbell?utm_source=unsplash&amp;utm_medium=referral&amp;utm_content=creditCopyText" TargetMode="External"/><Relationship Id="rId7" Type="http://schemas.openxmlformats.org/officeDocument/2006/relationships/hyperlink" Target="https://unsplash.com/@lucassankey?utm_source=unsplash&amp;utm_medium=referral&amp;utm_content=creditCopyText" TargetMode="External"/><Relationship Id="rId12" Type="http://schemas.openxmlformats.org/officeDocument/2006/relationships/hyperlink" Target="https://unsplash.com/s/photos/doodle?utm_source=unsplash&amp;utm_medium=referral&amp;utm_content=creditCopyText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unsplash.com/@luisviol?utm_source=unsplash&amp;utm_medium=referral&amp;utm_content=creditCopyText" TargetMode="External"/><Relationship Id="rId11" Type="http://schemas.openxmlformats.org/officeDocument/2006/relationships/hyperlink" Target="https://unsplash.com/@contentpixie?utm_source=unsplash&amp;utm_medium=referral&amp;utm_content=creditCopyText" TargetMode="External"/><Relationship Id="rId5" Type="http://schemas.openxmlformats.org/officeDocument/2006/relationships/hyperlink" Target="https://unsplash.com/@dann?utm_source=unsplash&amp;utm_medium=referral&amp;utm_content=creditCopyText" TargetMode="External"/><Relationship Id="rId10" Type="http://schemas.openxmlformats.org/officeDocument/2006/relationships/hyperlink" Target="https://unsplash.com/s/photos/person-man?utm_source=unsplash&amp;utm_medium=referral&amp;utm_content=creditCopyText" TargetMode="External"/><Relationship Id="rId4" Type="http://schemas.openxmlformats.org/officeDocument/2006/relationships/hyperlink" Target="https://unsplash.com/s/photos/person?utm_source=unsplash&amp;utm_medium=referral&amp;utm_content=creditCopyText" TargetMode="External"/><Relationship Id="rId9" Type="http://schemas.openxmlformats.org/officeDocument/2006/relationships/hyperlink" Target="https://unsplash.com/@paul_cstn_?utm_source=unsplash&amp;utm_medium=referral&amp;utm_content=creditCopyText" TargetMode="External"/></Relationships>
</file>

<file path=ppt/notesSlides/_rels/notes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unsplash.com/@kellysikkema?utm_source=unsplash&amp;utm_medium=referral&amp;utm_content=creditCopyText" TargetMode="External"/><Relationship Id="rId3" Type="http://schemas.openxmlformats.org/officeDocument/2006/relationships/hyperlink" Target="https://unsplash.com/@chrisjoelcampbell?utm_source=unsplash&amp;utm_medium=referral&amp;utm_content=creditCopyText" TargetMode="External"/><Relationship Id="rId7" Type="http://schemas.openxmlformats.org/officeDocument/2006/relationships/hyperlink" Target="https://unsplash.com/@lucassankey?utm_source=unsplash&amp;utm_medium=referral&amp;utm_content=creditCopyText" TargetMode="External"/><Relationship Id="rId12" Type="http://schemas.openxmlformats.org/officeDocument/2006/relationships/hyperlink" Target="https://unsplash.com/s/photos/doodle?utm_source=unsplash&amp;utm_medium=referral&amp;utm_content=creditCopyText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unsplash.com/@luisviol?utm_source=unsplash&amp;utm_medium=referral&amp;utm_content=creditCopyText" TargetMode="External"/><Relationship Id="rId11" Type="http://schemas.openxmlformats.org/officeDocument/2006/relationships/hyperlink" Target="https://unsplash.com/@contentpixie?utm_source=unsplash&amp;utm_medium=referral&amp;utm_content=creditCopyText" TargetMode="External"/><Relationship Id="rId5" Type="http://schemas.openxmlformats.org/officeDocument/2006/relationships/hyperlink" Target="https://unsplash.com/@dann?utm_source=unsplash&amp;utm_medium=referral&amp;utm_content=creditCopyText" TargetMode="External"/><Relationship Id="rId10" Type="http://schemas.openxmlformats.org/officeDocument/2006/relationships/hyperlink" Target="https://unsplash.com/s/photos/person-man?utm_source=unsplash&amp;utm_medium=referral&amp;utm_content=creditCopyText" TargetMode="External"/><Relationship Id="rId4" Type="http://schemas.openxmlformats.org/officeDocument/2006/relationships/hyperlink" Target="https://unsplash.com/s/photos/person?utm_source=unsplash&amp;utm_medium=referral&amp;utm_content=creditCopyText" TargetMode="External"/><Relationship Id="rId9" Type="http://schemas.openxmlformats.org/officeDocument/2006/relationships/hyperlink" Target="https://unsplash.com/@paul_cstn_?utm_source=unsplash&amp;utm_medium=referral&amp;utm_content=creditCopyText" TargetMode="External"/></Relationships>
</file>

<file path=ppt/notesSlides/_rels/notes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unsplash.com/@kellysikkema?utm_source=unsplash&amp;utm_medium=referral&amp;utm_content=creditCopyText" TargetMode="External"/><Relationship Id="rId3" Type="http://schemas.openxmlformats.org/officeDocument/2006/relationships/hyperlink" Target="https://unsplash.com/@chrisjoelcampbell?utm_source=unsplash&amp;utm_medium=referral&amp;utm_content=creditCopyText" TargetMode="External"/><Relationship Id="rId7" Type="http://schemas.openxmlformats.org/officeDocument/2006/relationships/hyperlink" Target="https://unsplash.com/@lucassankey?utm_source=unsplash&amp;utm_medium=referral&amp;utm_content=creditCopyText" TargetMode="External"/><Relationship Id="rId12" Type="http://schemas.openxmlformats.org/officeDocument/2006/relationships/hyperlink" Target="https://unsplash.com/s/photos/doodle?utm_source=unsplash&amp;utm_medium=referral&amp;utm_content=creditCopyText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unsplash.com/@luisviol?utm_source=unsplash&amp;utm_medium=referral&amp;utm_content=creditCopyText" TargetMode="External"/><Relationship Id="rId11" Type="http://schemas.openxmlformats.org/officeDocument/2006/relationships/hyperlink" Target="https://unsplash.com/@contentpixie?utm_source=unsplash&amp;utm_medium=referral&amp;utm_content=creditCopyText" TargetMode="External"/><Relationship Id="rId5" Type="http://schemas.openxmlformats.org/officeDocument/2006/relationships/hyperlink" Target="https://unsplash.com/@dann?utm_source=unsplash&amp;utm_medium=referral&amp;utm_content=creditCopyText" TargetMode="External"/><Relationship Id="rId10" Type="http://schemas.openxmlformats.org/officeDocument/2006/relationships/hyperlink" Target="https://unsplash.com/s/photos/person-man?utm_source=unsplash&amp;utm_medium=referral&amp;utm_content=creditCopyText" TargetMode="External"/><Relationship Id="rId4" Type="http://schemas.openxmlformats.org/officeDocument/2006/relationships/hyperlink" Target="https://unsplash.com/s/photos/person?utm_source=unsplash&amp;utm_medium=referral&amp;utm_content=creditCopyText" TargetMode="External"/><Relationship Id="rId9" Type="http://schemas.openxmlformats.org/officeDocument/2006/relationships/hyperlink" Target="https://unsplash.com/@paul_cstn_?utm_source=unsplash&amp;utm_medium=referral&amp;utm_content=creditCopyText" TargetMode="External"/></Relationships>
</file>

<file path=ppt/notesSlides/_rels/notes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unsplash.com/@kellysikkema?utm_source=unsplash&amp;utm_medium=referral&amp;utm_content=creditCopyText" TargetMode="External"/><Relationship Id="rId3" Type="http://schemas.openxmlformats.org/officeDocument/2006/relationships/hyperlink" Target="https://unsplash.com/@chrisjoelcampbell?utm_source=unsplash&amp;utm_medium=referral&amp;utm_content=creditCopyText" TargetMode="External"/><Relationship Id="rId7" Type="http://schemas.openxmlformats.org/officeDocument/2006/relationships/hyperlink" Target="https://unsplash.com/@lucassankey?utm_source=unsplash&amp;utm_medium=referral&amp;utm_content=creditCopyText" TargetMode="External"/><Relationship Id="rId12" Type="http://schemas.openxmlformats.org/officeDocument/2006/relationships/hyperlink" Target="https://unsplash.com/s/photos/doodle?utm_source=unsplash&amp;utm_medium=referral&amp;utm_content=creditCopyText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unsplash.com/@luisviol?utm_source=unsplash&amp;utm_medium=referral&amp;utm_content=creditCopyText" TargetMode="External"/><Relationship Id="rId11" Type="http://schemas.openxmlformats.org/officeDocument/2006/relationships/hyperlink" Target="https://unsplash.com/@contentpixie?utm_source=unsplash&amp;utm_medium=referral&amp;utm_content=creditCopyText" TargetMode="External"/><Relationship Id="rId5" Type="http://schemas.openxmlformats.org/officeDocument/2006/relationships/hyperlink" Target="https://unsplash.com/@dann?utm_source=unsplash&amp;utm_medium=referral&amp;utm_content=creditCopyText" TargetMode="External"/><Relationship Id="rId10" Type="http://schemas.openxmlformats.org/officeDocument/2006/relationships/hyperlink" Target="https://unsplash.com/s/photos/person-man?utm_source=unsplash&amp;utm_medium=referral&amp;utm_content=creditCopyText" TargetMode="External"/><Relationship Id="rId4" Type="http://schemas.openxmlformats.org/officeDocument/2006/relationships/hyperlink" Target="https://unsplash.com/s/photos/person?utm_source=unsplash&amp;utm_medium=referral&amp;utm_content=creditCopyText" TargetMode="External"/><Relationship Id="rId9" Type="http://schemas.openxmlformats.org/officeDocument/2006/relationships/hyperlink" Target="https://unsplash.com/@paul_cstn_?utm_source=unsplash&amp;utm_medium=referral&amp;utm_content=creditCopyText" TargetMode="Externa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@maartenwijnants?utm_source=unsplash&amp;utm_medium=referral&amp;utm_content=creditCopyText" TargetMode="External"/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unsplash.com/s/photos/company-doodle?utm_source=unsplash&amp;utm_medium=referral&amp;utm_content=creditCopyText" TargetMode="Externa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@maartenwijnants?utm_source=unsplash&amp;utm_medium=referral&amp;utm_content=creditCopyText" TargetMode="External"/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unsplash.com/s/photos/company-doodle?utm_source=unsplash&amp;utm_medium=referral&amp;utm_content=creditCopyText" TargetMode="Externa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@maartenwijnants?utm_source=unsplash&amp;utm_medium=referral&amp;utm_content=creditCopyText" TargetMode="External"/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unsplash.com/s/photos/company-doodle?utm_source=unsplash&amp;utm_medium=referral&amp;utm_content=creditCopyText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Illustration by </a:t>
            </a:r>
            <a:r>
              <a:rPr lang="en-US" dirty="0" err="1"/>
              <a:t>freepik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CE837E-594B-4F0F-92F5-F20D4296AC5C}" type="slidenum">
              <a:rPr lang="en-ID" smtClean="0"/>
              <a:t>1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9372609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D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Photo by </a:t>
            </a:r>
            <a:r>
              <a:rPr lang="en-ID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Maarten </a:t>
            </a:r>
            <a:r>
              <a:rPr lang="en-ID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Wijnants</a:t>
            </a:r>
            <a:r>
              <a:rPr lang="en-ID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</a:t>
            </a:r>
            <a:r>
              <a:rPr lang="en-ID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ID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Unsplash</a:t>
            </a:r>
            <a:br>
              <a:rPr lang="en-ID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dirty="0"/>
              <a:t>Illustration by </a:t>
            </a:r>
            <a:r>
              <a:rPr lang="en-US" dirty="0" err="1"/>
              <a:t>freepik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CE837E-594B-4F0F-92F5-F20D4296AC5C}" type="slidenum">
              <a:rPr lang="en-ID" smtClean="0"/>
              <a:t>57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902278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Illustration by </a:t>
            </a:r>
            <a:r>
              <a:rPr lang="en-US" dirty="0" err="1"/>
              <a:t>freepik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CE837E-594B-4F0F-92F5-F20D4296AC5C}" type="slidenum">
              <a:rPr lang="en-ID" smtClean="0"/>
              <a:t>59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0612305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D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Photo by </a:t>
            </a:r>
            <a:r>
              <a:rPr lang="en-ID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Christopher </a:t>
            </a:r>
            <a:r>
              <a:rPr lang="en-ID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Campbell</a:t>
            </a:r>
            <a:r>
              <a:rPr lang="en-ID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</a:t>
            </a:r>
            <a:r>
              <a:rPr lang="en-ID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ID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Unsplash</a:t>
            </a:r>
            <a:endParaRPr lang="en-ID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ID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Photo by </a:t>
            </a:r>
            <a:r>
              <a:rPr lang="en-ID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Dan</a:t>
            </a:r>
            <a:r>
              <a:rPr lang="en-ID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</a:t>
            </a:r>
            <a:r>
              <a:rPr lang="en-ID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ID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Unsplash</a:t>
            </a:r>
            <a:endParaRPr lang="en-ID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ID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Photo by </a:t>
            </a:r>
            <a:r>
              <a:rPr lang="en-ID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/>
              </a:rPr>
              <a:t>Luis </a:t>
            </a:r>
            <a:r>
              <a:rPr lang="en-ID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/>
              </a:rPr>
              <a:t>Villasmil</a:t>
            </a:r>
            <a:r>
              <a:rPr lang="en-ID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</a:t>
            </a:r>
            <a:r>
              <a:rPr lang="en-ID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ID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Unsplash</a:t>
            </a:r>
            <a:endParaRPr lang="en-ID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ID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Photo by </a:t>
            </a:r>
            <a:r>
              <a:rPr lang="en-ID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7"/>
              </a:rPr>
              <a:t>Lucas </a:t>
            </a:r>
            <a:r>
              <a:rPr lang="en-ID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7"/>
              </a:rPr>
              <a:t>Sankey</a:t>
            </a:r>
            <a:r>
              <a:rPr lang="en-ID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</a:t>
            </a:r>
            <a:r>
              <a:rPr lang="en-ID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ID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Unsplash</a:t>
            </a:r>
            <a:endParaRPr lang="en-ID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ID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Photo by </a:t>
            </a:r>
            <a:r>
              <a:rPr lang="en-ID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8"/>
              </a:rPr>
              <a:t>Kelly </a:t>
            </a:r>
            <a:r>
              <a:rPr lang="en-ID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8"/>
              </a:rPr>
              <a:t>Sikkema</a:t>
            </a:r>
            <a:r>
              <a:rPr lang="en-ID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</a:t>
            </a:r>
            <a:r>
              <a:rPr lang="en-ID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ID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Unsplash</a:t>
            </a:r>
            <a:endParaRPr lang="en-ID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ID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Photo by </a:t>
            </a:r>
            <a:r>
              <a:rPr lang="en-ID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9"/>
              </a:rPr>
              <a:t>Paul </a:t>
            </a:r>
            <a:r>
              <a:rPr lang="en-ID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9"/>
              </a:rPr>
              <a:t>Castanié</a:t>
            </a:r>
            <a:r>
              <a:rPr lang="en-ID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</a:t>
            </a:r>
            <a:r>
              <a:rPr lang="en-ID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ID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0"/>
              </a:rPr>
              <a:t>Unsplash</a:t>
            </a:r>
            <a:endParaRPr lang="en-ID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ID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Photo by </a:t>
            </a:r>
            <a:r>
              <a:rPr lang="en-ID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1"/>
              </a:rPr>
              <a:t>Content </a:t>
            </a:r>
            <a:r>
              <a:rPr lang="en-ID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1"/>
              </a:rPr>
              <a:t>Pixie</a:t>
            </a:r>
            <a:r>
              <a:rPr lang="en-ID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</a:t>
            </a:r>
            <a:r>
              <a:rPr lang="en-ID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ID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2"/>
              </a:rPr>
              <a:t>Unsplash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CE837E-594B-4F0F-92F5-F20D4296AC5C}" type="slidenum">
              <a:rPr lang="en-ID" smtClean="0"/>
              <a:t>3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363577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D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Photo by </a:t>
            </a:r>
            <a:r>
              <a:rPr lang="en-ID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Christopher </a:t>
            </a:r>
            <a:r>
              <a:rPr lang="en-ID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Campbell</a:t>
            </a:r>
            <a:r>
              <a:rPr lang="en-ID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</a:t>
            </a:r>
            <a:r>
              <a:rPr lang="en-ID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ID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Unsplash</a:t>
            </a:r>
            <a:endParaRPr lang="en-ID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ID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Photo by </a:t>
            </a:r>
            <a:r>
              <a:rPr lang="en-ID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Dan</a:t>
            </a:r>
            <a:r>
              <a:rPr lang="en-ID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</a:t>
            </a:r>
            <a:r>
              <a:rPr lang="en-ID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ID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Unsplash</a:t>
            </a:r>
            <a:endParaRPr lang="en-ID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ID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Photo by </a:t>
            </a:r>
            <a:r>
              <a:rPr lang="en-ID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/>
              </a:rPr>
              <a:t>Luis </a:t>
            </a:r>
            <a:r>
              <a:rPr lang="en-ID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/>
              </a:rPr>
              <a:t>Villasmil</a:t>
            </a:r>
            <a:r>
              <a:rPr lang="en-ID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</a:t>
            </a:r>
            <a:r>
              <a:rPr lang="en-ID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ID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Unsplash</a:t>
            </a:r>
            <a:endParaRPr lang="en-ID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ID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Photo by </a:t>
            </a:r>
            <a:r>
              <a:rPr lang="en-ID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7"/>
              </a:rPr>
              <a:t>Lucas </a:t>
            </a:r>
            <a:r>
              <a:rPr lang="en-ID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7"/>
              </a:rPr>
              <a:t>Sankey</a:t>
            </a:r>
            <a:r>
              <a:rPr lang="en-ID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</a:t>
            </a:r>
            <a:r>
              <a:rPr lang="en-ID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ID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Unsplash</a:t>
            </a:r>
            <a:endParaRPr lang="en-ID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ID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Photo by </a:t>
            </a:r>
            <a:r>
              <a:rPr lang="en-ID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8"/>
              </a:rPr>
              <a:t>Kelly </a:t>
            </a:r>
            <a:r>
              <a:rPr lang="en-ID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8"/>
              </a:rPr>
              <a:t>Sikkema</a:t>
            </a:r>
            <a:r>
              <a:rPr lang="en-ID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</a:t>
            </a:r>
            <a:r>
              <a:rPr lang="en-ID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ID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Unsplash</a:t>
            </a:r>
            <a:endParaRPr lang="en-ID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ID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Photo by </a:t>
            </a:r>
            <a:r>
              <a:rPr lang="en-ID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9"/>
              </a:rPr>
              <a:t>Paul </a:t>
            </a:r>
            <a:r>
              <a:rPr lang="en-ID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9"/>
              </a:rPr>
              <a:t>Castanié</a:t>
            </a:r>
            <a:r>
              <a:rPr lang="en-ID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</a:t>
            </a:r>
            <a:r>
              <a:rPr lang="en-ID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ID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0"/>
              </a:rPr>
              <a:t>Unsplash</a:t>
            </a:r>
            <a:endParaRPr lang="en-ID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ID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Photo by </a:t>
            </a:r>
            <a:r>
              <a:rPr lang="en-ID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1"/>
              </a:rPr>
              <a:t>Content </a:t>
            </a:r>
            <a:r>
              <a:rPr lang="en-ID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1"/>
              </a:rPr>
              <a:t>Pixie</a:t>
            </a:r>
            <a:r>
              <a:rPr lang="en-ID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</a:t>
            </a:r>
            <a:r>
              <a:rPr lang="en-ID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ID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2"/>
              </a:rPr>
              <a:t>Unsplash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CE837E-594B-4F0F-92F5-F20D4296AC5C}" type="slidenum">
              <a:rPr lang="en-ID" smtClean="0"/>
              <a:t>4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1510669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D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Photo by </a:t>
            </a:r>
            <a:r>
              <a:rPr lang="en-ID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Christopher </a:t>
            </a:r>
            <a:r>
              <a:rPr lang="en-ID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Campbell</a:t>
            </a:r>
            <a:r>
              <a:rPr lang="en-ID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</a:t>
            </a:r>
            <a:r>
              <a:rPr lang="en-ID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ID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Unsplash</a:t>
            </a:r>
            <a:endParaRPr lang="en-ID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ID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Photo by </a:t>
            </a:r>
            <a:r>
              <a:rPr lang="en-ID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Dan</a:t>
            </a:r>
            <a:r>
              <a:rPr lang="en-ID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</a:t>
            </a:r>
            <a:r>
              <a:rPr lang="en-ID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ID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Unsplash</a:t>
            </a:r>
            <a:endParaRPr lang="en-ID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ID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Photo by </a:t>
            </a:r>
            <a:r>
              <a:rPr lang="en-ID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/>
              </a:rPr>
              <a:t>Luis </a:t>
            </a:r>
            <a:r>
              <a:rPr lang="en-ID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/>
              </a:rPr>
              <a:t>Villasmil</a:t>
            </a:r>
            <a:r>
              <a:rPr lang="en-ID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</a:t>
            </a:r>
            <a:r>
              <a:rPr lang="en-ID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ID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Unsplash</a:t>
            </a:r>
            <a:endParaRPr lang="en-ID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ID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Photo by </a:t>
            </a:r>
            <a:r>
              <a:rPr lang="en-ID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7"/>
              </a:rPr>
              <a:t>Lucas </a:t>
            </a:r>
            <a:r>
              <a:rPr lang="en-ID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7"/>
              </a:rPr>
              <a:t>Sankey</a:t>
            </a:r>
            <a:r>
              <a:rPr lang="en-ID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</a:t>
            </a:r>
            <a:r>
              <a:rPr lang="en-ID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ID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Unsplash</a:t>
            </a:r>
            <a:endParaRPr lang="en-ID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ID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Photo by </a:t>
            </a:r>
            <a:r>
              <a:rPr lang="en-ID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8"/>
              </a:rPr>
              <a:t>Kelly </a:t>
            </a:r>
            <a:r>
              <a:rPr lang="en-ID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8"/>
              </a:rPr>
              <a:t>Sikkema</a:t>
            </a:r>
            <a:r>
              <a:rPr lang="en-ID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</a:t>
            </a:r>
            <a:r>
              <a:rPr lang="en-ID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ID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Unsplash</a:t>
            </a:r>
            <a:endParaRPr lang="en-ID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ID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Photo by </a:t>
            </a:r>
            <a:r>
              <a:rPr lang="en-ID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9"/>
              </a:rPr>
              <a:t>Paul </a:t>
            </a:r>
            <a:r>
              <a:rPr lang="en-ID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9"/>
              </a:rPr>
              <a:t>Castanié</a:t>
            </a:r>
            <a:r>
              <a:rPr lang="en-ID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</a:t>
            </a:r>
            <a:r>
              <a:rPr lang="en-ID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ID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0"/>
              </a:rPr>
              <a:t>Unsplash</a:t>
            </a:r>
            <a:endParaRPr lang="en-ID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ID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Photo by </a:t>
            </a:r>
            <a:r>
              <a:rPr lang="en-ID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1"/>
              </a:rPr>
              <a:t>Content </a:t>
            </a:r>
            <a:r>
              <a:rPr lang="en-ID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1"/>
              </a:rPr>
              <a:t>Pixie</a:t>
            </a:r>
            <a:r>
              <a:rPr lang="en-ID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</a:t>
            </a:r>
            <a:r>
              <a:rPr lang="en-ID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ID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2"/>
              </a:rPr>
              <a:t>Unsplash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CE837E-594B-4F0F-92F5-F20D4296AC5C}" type="slidenum">
              <a:rPr lang="en-ID" smtClean="0"/>
              <a:t>5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6920712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D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Photo by </a:t>
            </a:r>
            <a:r>
              <a:rPr lang="en-ID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Christopher </a:t>
            </a:r>
            <a:r>
              <a:rPr lang="en-ID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Campbell</a:t>
            </a:r>
            <a:r>
              <a:rPr lang="en-ID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</a:t>
            </a:r>
            <a:r>
              <a:rPr lang="en-ID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ID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Unsplash</a:t>
            </a:r>
            <a:endParaRPr lang="en-ID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ID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Photo by </a:t>
            </a:r>
            <a:r>
              <a:rPr lang="en-ID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Dan</a:t>
            </a:r>
            <a:r>
              <a:rPr lang="en-ID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</a:t>
            </a:r>
            <a:r>
              <a:rPr lang="en-ID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ID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Unsplash</a:t>
            </a:r>
            <a:endParaRPr lang="en-ID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ID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Photo by </a:t>
            </a:r>
            <a:r>
              <a:rPr lang="en-ID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/>
              </a:rPr>
              <a:t>Luis </a:t>
            </a:r>
            <a:r>
              <a:rPr lang="en-ID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/>
              </a:rPr>
              <a:t>Villasmil</a:t>
            </a:r>
            <a:r>
              <a:rPr lang="en-ID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</a:t>
            </a:r>
            <a:r>
              <a:rPr lang="en-ID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ID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Unsplash</a:t>
            </a:r>
            <a:endParaRPr lang="en-ID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ID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Photo by </a:t>
            </a:r>
            <a:r>
              <a:rPr lang="en-ID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7"/>
              </a:rPr>
              <a:t>Lucas </a:t>
            </a:r>
            <a:r>
              <a:rPr lang="en-ID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7"/>
              </a:rPr>
              <a:t>Sankey</a:t>
            </a:r>
            <a:r>
              <a:rPr lang="en-ID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</a:t>
            </a:r>
            <a:r>
              <a:rPr lang="en-ID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ID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Unsplash</a:t>
            </a:r>
            <a:endParaRPr lang="en-ID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ID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Photo by </a:t>
            </a:r>
            <a:r>
              <a:rPr lang="en-ID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8"/>
              </a:rPr>
              <a:t>Kelly </a:t>
            </a:r>
            <a:r>
              <a:rPr lang="en-ID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8"/>
              </a:rPr>
              <a:t>Sikkema</a:t>
            </a:r>
            <a:r>
              <a:rPr lang="en-ID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</a:t>
            </a:r>
            <a:r>
              <a:rPr lang="en-ID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ID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Unsplash</a:t>
            </a:r>
            <a:endParaRPr lang="en-ID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ID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Photo by </a:t>
            </a:r>
            <a:r>
              <a:rPr lang="en-ID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9"/>
              </a:rPr>
              <a:t>Paul </a:t>
            </a:r>
            <a:r>
              <a:rPr lang="en-ID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9"/>
              </a:rPr>
              <a:t>Castanié</a:t>
            </a:r>
            <a:r>
              <a:rPr lang="en-ID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</a:t>
            </a:r>
            <a:r>
              <a:rPr lang="en-ID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ID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0"/>
              </a:rPr>
              <a:t>Unsplash</a:t>
            </a:r>
            <a:endParaRPr lang="en-ID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ID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Photo by </a:t>
            </a:r>
            <a:r>
              <a:rPr lang="en-ID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1"/>
              </a:rPr>
              <a:t>Content </a:t>
            </a:r>
            <a:r>
              <a:rPr lang="en-ID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1"/>
              </a:rPr>
              <a:t>Pixie</a:t>
            </a:r>
            <a:r>
              <a:rPr lang="en-ID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</a:t>
            </a:r>
            <a:r>
              <a:rPr lang="en-ID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ID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2"/>
              </a:rPr>
              <a:t>Unsplash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CE837E-594B-4F0F-92F5-F20D4296AC5C}" type="slidenum">
              <a:rPr lang="en-ID" smtClean="0"/>
              <a:t>9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9701479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E8EE67-7A75-494E-98A3-D8E57C5B2C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27056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D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Photo by </a:t>
            </a:r>
            <a:r>
              <a:rPr lang="en-ID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Maarten </a:t>
            </a:r>
            <a:r>
              <a:rPr lang="en-ID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Wijnants</a:t>
            </a:r>
            <a:r>
              <a:rPr lang="en-ID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</a:t>
            </a:r>
            <a:r>
              <a:rPr lang="en-ID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ID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Unsplash</a:t>
            </a:r>
            <a:br>
              <a:rPr lang="en-ID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dirty="0"/>
              <a:t>Illustration by </a:t>
            </a:r>
            <a:r>
              <a:rPr lang="en-US" dirty="0" err="1"/>
              <a:t>freepik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CE837E-594B-4F0F-92F5-F20D4296AC5C}" type="slidenum">
              <a:rPr lang="en-ID" smtClean="0"/>
              <a:t>40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5245385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D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Photo by </a:t>
            </a:r>
            <a:r>
              <a:rPr lang="en-ID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Maarten </a:t>
            </a:r>
            <a:r>
              <a:rPr lang="en-ID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Wijnants</a:t>
            </a:r>
            <a:r>
              <a:rPr lang="en-ID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</a:t>
            </a:r>
            <a:r>
              <a:rPr lang="en-ID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ID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Unsplash</a:t>
            </a:r>
            <a:br>
              <a:rPr lang="en-ID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dirty="0"/>
              <a:t>Illustration by </a:t>
            </a:r>
            <a:r>
              <a:rPr lang="en-US" dirty="0" err="1"/>
              <a:t>freepik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CE837E-594B-4F0F-92F5-F20D4296AC5C}" type="slidenum">
              <a:rPr lang="en-ID" smtClean="0"/>
              <a:t>41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6496847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D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Photo by </a:t>
            </a:r>
            <a:r>
              <a:rPr lang="en-ID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Maarten </a:t>
            </a:r>
            <a:r>
              <a:rPr lang="en-ID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Wijnants</a:t>
            </a:r>
            <a:r>
              <a:rPr lang="en-ID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</a:t>
            </a:r>
            <a:r>
              <a:rPr lang="en-ID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ID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Unsplash</a:t>
            </a:r>
            <a:br>
              <a:rPr lang="en-ID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dirty="0"/>
              <a:t>Illustration by </a:t>
            </a:r>
            <a:r>
              <a:rPr lang="en-US" dirty="0" err="1"/>
              <a:t>freepik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CE837E-594B-4F0F-92F5-F20D4296AC5C}" type="slidenum">
              <a:rPr lang="en-ID" smtClean="0"/>
              <a:t>56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9419128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E2FFAA-25BE-47A2-A60E-349BE354A8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3DAA34-980C-44A0-9965-D1AF72E12A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73141430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03295E-5F2E-469B-B4C3-767643F280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A84A6C5-DA12-455A-81DD-2B5C41D0E9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A59A1D-8CC0-43CE-9EB7-F5DE71D0A3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1C4B1F2C-8907-7B46-ABF8-16F99AA9AFD2}"/>
              </a:ext>
            </a:extLst>
          </p:cNvPr>
          <p:cNvSpPr/>
          <p:nvPr userDrawn="1"/>
        </p:nvSpPr>
        <p:spPr>
          <a:xfrm>
            <a:off x="11275536" y="6478101"/>
            <a:ext cx="383064" cy="191146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3">
                  <a:lumMod val="60000"/>
                  <a:lumOff val="40000"/>
                </a:schemeClr>
              </a:gs>
              <a:gs pos="100000">
                <a:schemeClr val="accent3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D57E593-C972-6B4D-9F21-7D9C0DAFD692}"/>
              </a:ext>
            </a:extLst>
          </p:cNvPr>
          <p:cNvSpPr txBox="1"/>
          <p:nvPr userDrawn="1"/>
        </p:nvSpPr>
        <p:spPr>
          <a:xfrm>
            <a:off x="11303045" y="6496730"/>
            <a:ext cx="331788" cy="15388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fld id="{40876BFF-1584-4FA6-A406-00684317F9C8}" type="slidenum">
              <a:rPr lang="en-US" sz="1000" b="1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‹#›</a:t>
            </a:fld>
            <a:endParaRPr lang="en-US" sz="10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E7619092-1B71-884F-A710-9A531A3EFF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271631" y="6512118"/>
            <a:ext cx="1911884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lvl1pPr algn="r">
              <a:defRPr lang="id-ID" sz="800" b="0" i="0" smtClean="0">
                <a:solidFill>
                  <a:schemeClr val="accent1"/>
                </a:solidFill>
                <a:latin typeface="Segoe UI Light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D" dirty="0"/>
              <a:t>Your Footer here</a:t>
            </a:r>
          </a:p>
        </p:txBody>
      </p:sp>
    </p:spTree>
    <p:extLst>
      <p:ext uri="{BB962C8B-B14F-4D97-AF65-F5344CB8AC3E}">
        <p14:creationId xmlns:p14="http://schemas.microsoft.com/office/powerpoint/2010/main" val="17751049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3B649-33B5-49E0-AF95-5C2F743605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1F3234-B853-4DD4-ACD3-949D5F2843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33400" y="1825624"/>
            <a:ext cx="11125200" cy="44227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7AEE8FBA-C439-D74F-B133-6F9256C2D530}"/>
              </a:ext>
            </a:extLst>
          </p:cNvPr>
          <p:cNvSpPr/>
          <p:nvPr userDrawn="1"/>
        </p:nvSpPr>
        <p:spPr>
          <a:xfrm>
            <a:off x="11275536" y="6478101"/>
            <a:ext cx="383064" cy="191146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3">
                  <a:lumMod val="60000"/>
                  <a:lumOff val="40000"/>
                </a:schemeClr>
              </a:gs>
              <a:gs pos="100000">
                <a:schemeClr val="accent3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00038C-F866-2E4A-B247-F27CD5BB5183}"/>
              </a:ext>
            </a:extLst>
          </p:cNvPr>
          <p:cNvSpPr txBox="1"/>
          <p:nvPr userDrawn="1"/>
        </p:nvSpPr>
        <p:spPr>
          <a:xfrm>
            <a:off x="11303045" y="6496730"/>
            <a:ext cx="331788" cy="15388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fld id="{40876BFF-1584-4FA6-A406-00684317F9C8}" type="slidenum">
              <a:rPr lang="en-US" sz="1000" b="1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‹#›</a:t>
            </a:fld>
            <a:endParaRPr lang="en-US" sz="10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5696179A-4FB8-C04C-8287-B56A40614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271631" y="6512118"/>
            <a:ext cx="1911884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lvl1pPr algn="r">
              <a:defRPr lang="id-ID" sz="800" b="0" i="0" smtClean="0">
                <a:solidFill>
                  <a:schemeClr val="accent1"/>
                </a:solidFill>
                <a:latin typeface="Segoe UI Light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D" dirty="0"/>
              <a:t>Your Footer here</a:t>
            </a:r>
          </a:p>
        </p:txBody>
      </p:sp>
    </p:spTree>
    <p:extLst>
      <p:ext uri="{BB962C8B-B14F-4D97-AF65-F5344CB8AC3E}">
        <p14:creationId xmlns:p14="http://schemas.microsoft.com/office/powerpoint/2010/main" val="18336880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874D309-A159-49EF-AA30-9AD12AF5DB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4"/>
            <a:ext cx="2933700" cy="58832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069772-6562-4B91-92CF-F6615BFA12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33400" y="365124"/>
            <a:ext cx="8039100" cy="58832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C6FEE01D-2CE4-D942-9FD4-BE21EDA6A6C0}"/>
              </a:ext>
            </a:extLst>
          </p:cNvPr>
          <p:cNvSpPr/>
          <p:nvPr userDrawn="1"/>
        </p:nvSpPr>
        <p:spPr>
          <a:xfrm>
            <a:off x="11275536" y="6478101"/>
            <a:ext cx="383064" cy="191146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3">
                  <a:lumMod val="60000"/>
                  <a:lumOff val="40000"/>
                </a:schemeClr>
              </a:gs>
              <a:gs pos="100000">
                <a:schemeClr val="accent3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DB45076-319E-3F48-89A3-A79B4A63168F}"/>
              </a:ext>
            </a:extLst>
          </p:cNvPr>
          <p:cNvSpPr txBox="1"/>
          <p:nvPr userDrawn="1"/>
        </p:nvSpPr>
        <p:spPr>
          <a:xfrm>
            <a:off x="11303045" y="6496730"/>
            <a:ext cx="331788" cy="15388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fld id="{40876BFF-1584-4FA6-A406-00684317F9C8}" type="slidenum">
              <a:rPr lang="en-US" sz="1000" b="1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‹#›</a:t>
            </a:fld>
            <a:endParaRPr lang="en-US" sz="10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7053A5CE-2C61-D44C-A57F-FAFC63D556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271631" y="6512118"/>
            <a:ext cx="1911884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lvl1pPr algn="r">
              <a:defRPr lang="id-ID" sz="800" b="0" i="0" smtClean="0">
                <a:solidFill>
                  <a:schemeClr val="accent1"/>
                </a:solidFill>
                <a:latin typeface="Segoe UI Light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D" dirty="0"/>
              <a:t>Your Footer here</a:t>
            </a:r>
          </a:p>
        </p:txBody>
      </p:sp>
    </p:spTree>
    <p:extLst>
      <p:ext uri="{BB962C8B-B14F-4D97-AF65-F5344CB8AC3E}">
        <p14:creationId xmlns:p14="http://schemas.microsoft.com/office/powerpoint/2010/main" val="39475908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273A1B-BA3D-4D5F-9B8F-84FB0ED6D2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E9BE565-C1BF-40EF-99B9-BF6CC48085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D5415E-9DE9-4713-BCC2-0828573A8A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953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B333A5-AB90-4439-903D-C710BC681B87}" type="datetimeFigureOut">
              <a:rPr lang="en-US" smtClean="0"/>
              <a:t>3/16/21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148F16-235A-4CCE-A53D-A83A91F33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38105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7304EA-EEF7-434B-AC0E-1237F56F0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4BE6A-5C7D-4940-BC35-BD32E2BF2E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738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9380FE-5C52-484B-BFC4-38CE65C30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A516AA-BEB4-49D6-909B-5CAAA7ABB8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EA413C-5DD1-4FF0-8254-C2795B58C0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953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B333A5-AB90-4439-903D-C710BC681B87}" type="datetimeFigureOut">
              <a:rPr lang="en-US" smtClean="0"/>
              <a:t>3/16/21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5675B7-5C82-485F-B373-431F00DB5E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38105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8C3BD1-DE8E-4743-AFB6-6AFB279D5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4BE6A-5C7D-4940-BC35-BD32E2BF2E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0262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5903BA-C50A-42C6-B449-200D19DFDC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616EA9-4313-4A14-9DBE-545B4D684D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926E55-2FA3-4AB8-AE9D-BAFB9EC988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953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B333A5-AB90-4439-903D-C710BC681B87}" type="datetimeFigureOut">
              <a:rPr lang="en-US" smtClean="0"/>
              <a:t>3/16/21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CF7BE0-D1DA-41EC-8D64-77559B80B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38105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25D3C5-14FF-454E-9C51-612EC3F6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4BE6A-5C7D-4940-BC35-BD32E2BF2E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9671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635F33-1CE6-4625-8A98-71B74BA0E8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FA81AA-4873-4A69-A986-8AF3F70A9B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3F5723-43B3-4A65-B358-52C8FDD1C3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550CBA-2B09-43BF-87EA-23E57C2B3F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953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B333A5-AB90-4439-903D-C710BC681B87}" type="datetimeFigureOut">
              <a:rPr lang="en-US" smtClean="0"/>
              <a:t>3/16/21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E79D5E-155B-4FFA-BAA5-8F1E60D8A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38105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079793-D22F-44B1-BC20-49A14E432B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4BE6A-5C7D-4940-BC35-BD32E2BF2E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5227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D2C445-1370-4605-A751-287BBE80E4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EA790B-6DB5-4D7E-A217-4FADDC4E67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AFC89B-EC20-4C88-B118-2C7DEA218E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E96492-EE9B-4C73-872B-53FFFBD1BF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F66D3D8-5EF3-4D1B-8069-810C6F9408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A263F64-EDEF-4AE2-8439-6E56A96784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953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B333A5-AB90-4439-903D-C710BC681B87}" type="datetimeFigureOut">
              <a:rPr lang="en-US" smtClean="0"/>
              <a:t>3/16/21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362989A-D6F0-4095-B08E-5EFB2033B8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38105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4188CBD-E2E4-48D0-AE19-2FC80FD01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4BE6A-5C7D-4940-BC35-BD32E2BF2E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5519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2AD0A1-BC82-41AB-85B7-9C1D2E1C0D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0785545-EAA1-4402-B9AD-280980D492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953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B333A5-AB90-4439-903D-C710BC681B87}" type="datetimeFigureOut">
              <a:rPr lang="en-US" smtClean="0"/>
              <a:t>3/16/21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DBCBCD-024D-4DDC-B8B0-A0BC26B86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38105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ACD3FF-15E6-42B9-855C-4D63CD706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4BE6A-5C7D-4940-BC35-BD32E2BF2E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2657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02B8356-6620-4867-9E08-4E2775B00A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953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B333A5-AB90-4439-903D-C710BC681B87}" type="datetimeFigureOut">
              <a:rPr lang="en-US" smtClean="0"/>
              <a:t>3/16/21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766D0C-8515-49A2-B6F0-95C1AAFE09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38105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C11290-B525-43AA-9B2B-DE76FD6A73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4BE6A-5C7D-4940-BC35-BD32E2BF2E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1426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CE41B2DE-F156-2D40-9010-D80F327790C8}"/>
              </a:ext>
            </a:extLst>
          </p:cNvPr>
          <p:cNvSpPr/>
          <p:nvPr userDrawn="1"/>
        </p:nvSpPr>
        <p:spPr>
          <a:xfrm>
            <a:off x="11275536" y="6478101"/>
            <a:ext cx="383064" cy="191146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3">
                  <a:lumMod val="60000"/>
                  <a:lumOff val="40000"/>
                </a:schemeClr>
              </a:gs>
              <a:gs pos="100000">
                <a:schemeClr val="accent3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943E93-BC38-4864-A0B9-1D0652470E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04DEF6-B94F-4858-A2BA-F37F3A9A60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825624"/>
            <a:ext cx="11125200" cy="442277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D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D911A7C-798D-A349-BE1E-08E7E52FFB57}"/>
              </a:ext>
            </a:extLst>
          </p:cNvPr>
          <p:cNvSpPr txBox="1"/>
          <p:nvPr userDrawn="1"/>
        </p:nvSpPr>
        <p:spPr>
          <a:xfrm>
            <a:off x="11303045" y="6496730"/>
            <a:ext cx="331788" cy="15388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fld id="{40876BFF-1584-4FA6-A406-00684317F9C8}" type="slidenum">
              <a:rPr lang="en-US" sz="1000" b="1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‹#›</a:t>
            </a:fld>
            <a:endParaRPr lang="en-US" sz="10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FDF70D0A-AB5F-444C-BF1D-65B5142DE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271631" y="6512118"/>
            <a:ext cx="1911884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lvl1pPr algn="r">
              <a:defRPr lang="id-ID" sz="800" b="0" i="0" smtClean="0">
                <a:solidFill>
                  <a:schemeClr val="accent1"/>
                </a:solidFill>
                <a:latin typeface="Segoe UI Light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D" dirty="0"/>
              <a:t>Your Footer here</a:t>
            </a:r>
          </a:p>
        </p:txBody>
      </p:sp>
    </p:spTree>
    <p:extLst>
      <p:ext uri="{BB962C8B-B14F-4D97-AF65-F5344CB8AC3E}">
        <p14:creationId xmlns:p14="http://schemas.microsoft.com/office/powerpoint/2010/main" val="30937716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26453A-3C5A-4E18-B5BB-142982E96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92A955-F459-4368-AD4E-8EC6B5323D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B9F443-96E7-4CD6-A6E7-C9FC08B8D9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20F4C6-4409-46EC-B0D6-A65E74C922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953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B333A5-AB90-4439-903D-C710BC681B87}" type="datetimeFigureOut">
              <a:rPr lang="en-US" smtClean="0"/>
              <a:t>3/16/21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BD6DB0-2E0F-43A4-B500-B3318FB2C8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38105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E54230-75D3-4F8E-B16C-79F17DBC2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4BE6A-5C7D-4940-BC35-BD32E2BF2E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9438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03B198-D763-4E1D-8762-437D70B745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D39A207-C70F-4050-9CCE-F4F388D5A8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353F7E-2D35-4C3E-A33D-B29A3FAE1F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4D338E-0511-42D0-939A-B79BB67472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953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B333A5-AB90-4439-903D-C710BC681B87}" type="datetimeFigureOut">
              <a:rPr lang="en-US" smtClean="0"/>
              <a:t>3/16/21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EC5FC5-F3D1-4906-A8D8-265F99B2F5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38105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34C93B-A3AB-4FAE-BCBF-D139ECBF4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4BE6A-5C7D-4940-BC35-BD32E2BF2E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9365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990BF0-C146-488D-A22B-0772B4E05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945AC1-07E2-4CEE-B19E-15140216AE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AF2BA7-AA92-4A5B-9883-1548AB6C0D3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953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B333A5-AB90-4439-903D-C710BC681B87}" type="datetimeFigureOut">
              <a:rPr lang="en-US" smtClean="0"/>
              <a:t>3/16/21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B626A7-4093-49BB-9784-9F57ACDD6F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38105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A3FA3E-6104-4D05-9DBA-ED2607BC25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4BE6A-5C7D-4940-BC35-BD32E2BF2E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5405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85D4817-09FE-45C9-95A4-5EC7AD0AB8F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FAA2AFD-FD60-462D-9ABA-181332E7D3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494FDF-D8B7-4D06-BCFF-FEF6C20902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953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B333A5-AB90-4439-903D-C710BC681B87}" type="datetimeFigureOut">
              <a:rPr lang="en-US" smtClean="0"/>
              <a:t>3/16/21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493747-505D-44D1-A0A5-D7D93F807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38105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80B99D-0681-486C-92F2-F5245A843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4BE6A-5C7D-4940-BC35-BD32E2BF2E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5479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E63D7A-540E-425A-BEF5-69BB8D40BC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3CBEA5-6625-4A00-B51E-8641A4AE23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919858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DD00FA-CA57-4FCA-BFA6-C374C16C9D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40965A-09CA-4AA8-9C52-A5770F4234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3400" y="1825624"/>
            <a:ext cx="5486400" cy="442277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D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9E6E0D-8C89-4C4D-B2ED-BC0A4867F9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4"/>
            <a:ext cx="5486400" cy="44227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9A78335F-9E96-9E4A-837D-AF62CB26B2C3}"/>
              </a:ext>
            </a:extLst>
          </p:cNvPr>
          <p:cNvSpPr/>
          <p:nvPr userDrawn="1"/>
        </p:nvSpPr>
        <p:spPr>
          <a:xfrm>
            <a:off x="11275536" y="6478101"/>
            <a:ext cx="383064" cy="191146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3">
                  <a:lumMod val="60000"/>
                  <a:lumOff val="40000"/>
                </a:schemeClr>
              </a:gs>
              <a:gs pos="100000">
                <a:schemeClr val="accent3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2A86593-F304-814B-B025-6555EE0CF287}"/>
              </a:ext>
            </a:extLst>
          </p:cNvPr>
          <p:cNvSpPr txBox="1"/>
          <p:nvPr userDrawn="1"/>
        </p:nvSpPr>
        <p:spPr>
          <a:xfrm>
            <a:off x="11303045" y="6496730"/>
            <a:ext cx="331788" cy="15388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fld id="{40876BFF-1584-4FA6-A406-00684317F9C8}" type="slidenum">
              <a:rPr lang="en-US" sz="1000" b="1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‹#›</a:t>
            </a:fld>
            <a:endParaRPr lang="en-US" sz="10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B19D1463-BCFD-0148-B0BC-D60507DA9C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271631" y="6512118"/>
            <a:ext cx="1911884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lvl1pPr algn="r">
              <a:defRPr lang="id-ID" sz="800" b="0" i="0" smtClean="0">
                <a:solidFill>
                  <a:schemeClr val="accent1"/>
                </a:solidFill>
                <a:latin typeface="Segoe UI Light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D" dirty="0"/>
              <a:t>Your Footer here</a:t>
            </a:r>
          </a:p>
        </p:txBody>
      </p:sp>
    </p:spTree>
    <p:extLst>
      <p:ext uri="{BB962C8B-B14F-4D97-AF65-F5344CB8AC3E}">
        <p14:creationId xmlns:p14="http://schemas.microsoft.com/office/powerpoint/2010/main" val="38047706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1BB064-2B6B-4DB3-B5F2-73FB6436F6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65125"/>
            <a:ext cx="11128376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0364BD-656F-49D4-978C-1EF0460DC8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3400" y="1681163"/>
            <a:ext cx="5464175" cy="83704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CC1E74-B5DE-489B-8062-6F648F39AF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3400" y="2505074"/>
            <a:ext cx="5464175" cy="374332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D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D74AC3-B164-43D5-8EE3-2B3FACE1F0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864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D59746C-CBAC-4D9D-AFCA-8ED31A8889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4"/>
            <a:ext cx="5486400" cy="374332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D" dirty="0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FA37A93B-E156-B649-97A6-4FB6E11AA4C2}"/>
              </a:ext>
            </a:extLst>
          </p:cNvPr>
          <p:cNvSpPr/>
          <p:nvPr userDrawn="1"/>
        </p:nvSpPr>
        <p:spPr>
          <a:xfrm>
            <a:off x="11275536" y="6478101"/>
            <a:ext cx="383064" cy="191146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3">
                  <a:lumMod val="60000"/>
                  <a:lumOff val="40000"/>
                </a:schemeClr>
              </a:gs>
              <a:gs pos="100000">
                <a:schemeClr val="accent3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F646A18-AAE6-784B-8B94-CDEA370B6FCD}"/>
              </a:ext>
            </a:extLst>
          </p:cNvPr>
          <p:cNvSpPr txBox="1"/>
          <p:nvPr userDrawn="1"/>
        </p:nvSpPr>
        <p:spPr>
          <a:xfrm>
            <a:off x="11303045" y="6496730"/>
            <a:ext cx="331788" cy="15388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fld id="{40876BFF-1584-4FA6-A406-00684317F9C8}" type="slidenum">
              <a:rPr lang="en-US" sz="1000" b="1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‹#›</a:t>
            </a:fld>
            <a:endParaRPr lang="en-US" sz="10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C8FA28D6-53D2-8449-93F7-3B41024509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271631" y="6512118"/>
            <a:ext cx="1911884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lvl1pPr algn="r">
              <a:defRPr lang="id-ID" sz="800" b="0" i="0" smtClean="0">
                <a:solidFill>
                  <a:schemeClr val="accent1"/>
                </a:solidFill>
                <a:latin typeface="Segoe UI Light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D" dirty="0"/>
              <a:t>Your Footer here</a:t>
            </a:r>
          </a:p>
        </p:txBody>
      </p:sp>
    </p:spTree>
    <p:extLst>
      <p:ext uri="{BB962C8B-B14F-4D97-AF65-F5344CB8AC3E}">
        <p14:creationId xmlns:p14="http://schemas.microsoft.com/office/powerpoint/2010/main" val="25435286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9ADFF5-D2DF-4F4C-B84D-A9AF846D83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1A5045BD-D44E-1440-BABD-BD635808C00D}"/>
              </a:ext>
            </a:extLst>
          </p:cNvPr>
          <p:cNvSpPr/>
          <p:nvPr userDrawn="1"/>
        </p:nvSpPr>
        <p:spPr>
          <a:xfrm>
            <a:off x="11275536" y="6478101"/>
            <a:ext cx="383064" cy="191146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3">
                  <a:lumMod val="60000"/>
                  <a:lumOff val="40000"/>
                </a:schemeClr>
              </a:gs>
              <a:gs pos="100000">
                <a:schemeClr val="accent3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DB3EB3-8156-6B4C-8257-1138E4AFBF43}"/>
              </a:ext>
            </a:extLst>
          </p:cNvPr>
          <p:cNvSpPr txBox="1"/>
          <p:nvPr userDrawn="1"/>
        </p:nvSpPr>
        <p:spPr>
          <a:xfrm>
            <a:off x="11303045" y="6496730"/>
            <a:ext cx="331788" cy="15388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fld id="{40876BFF-1584-4FA6-A406-00684317F9C8}" type="slidenum">
              <a:rPr lang="en-US" sz="1000" b="1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‹#›</a:t>
            </a:fld>
            <a:endParaRPr lang="en-US" sz="10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11924AA2-DDC7-264C-A02E-9CBC1C3B5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271631" y="6512118"/>
            <a:ext cx="1911884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lvl1pPr algn="r">
              <a:defRPr lang="id-ID" sz="800" b="0" i="0" smtClean="0">
                <a:solidFill>
                  <a:schemeClr val="accent1"/>
                </a:solidFill>
                <a:latin typeface="Segoe UI Light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D" dirty="0"/>
              <a:t>Your Footer here</a:t>
            </a:r>
          </a:p>
        </p:txBody>
      </p:sp>
    </p:spTree>
    <p:extLst>
      <p:ext uri="{BB962C8B-B14F-4D97-AF65-F5344CB8AC3E}">
        <p14:creationId xmlns:p14="http://schemas.microsoft.com/office/powerpoint/2010/main" val="33672205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DBC391C2-153A-6F4E-AA5E-E169EA9BB287}"/>
              </a:ext>
            </a:extLst>
          </p:cNvPr>
          <p:cNvSpPr/>
          <p:nvPr userDrawn="1"/>
        </p:nvSpPr>
        <p:spPr>
          <a:xfrm>
            <a:off x="11275536" y="6478101"/>
            <a:ext cx="383064" cy="191146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3">
                  <a:lumMod val="60000"/>
                  <a:lumOff val="40000"/>
                </a:schemeClr>
              </a:gs>
              <a:gs pos="100000">
                <a:schemeClr val="accent3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526B37-0B9F-7C43-9087-C40A95D9251F}"/>
              </a:ext>
            </a:extLst>
          </p:cNvPr>
          <p:cNvSpPr txBox="1"/>
          <p:nvPr userDrawn="1"/>
        </p:nvSpPr>
        <p:spPr>
          <a:xfrm>
            <a:off x="11303045" y="6496730"/>
            <a:ext cx="331788" cy="15388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fld id="{40876BFF-1584-4FA6-A406-00684317F9C8}" type="slidenum">
              <a:rPr lang="en-US" sz="1000" b="1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‹#›</a:t>
            </a:fld>
            <a:endParaRPr lang="en-US" sz="10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E496E1C2-99B6-1143-8C33-9B19C78DA0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271631" y="6512118"/>
            <a:ext cx="1911884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lvl1pPr algn="r">
              <a:defRPr lang="id-ID" sz="800" b="0" i="0" smtClean="0">
                <a:solidFill>
                  <a:schemeClr val="accent1"/>
                </a:solidFill>
                <a:latin typeface="Segoe UI Light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D" dirty="0"/>
              <a:t>Your Footer here</a:t>
            </a:r>
          </a:p>
        </p:txBody>
      </p:sp>
    </p:spTree>
    <p:extLst>
      <p:ext uri="{BB962C8B-B14F-4D97-AF65-F5344CB8AC3E}">
        <p14:creationId xmlns:p14="http://schemas.microsoft.com/office/powerpoint/2010/main" val="7251880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5396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B33DCC-E58D-4E90-BD32-93612EB10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B7CF97-5037-48C8-8243-48B5F78702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953ED2-55B1-4F90-9569-25377B50E6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D82782AC-8C12-9A46-8716-300B727C767A}"/>
              </a:ext>
            </a:extLst>
          </p:cNvPr>
          <p:cNvSpPr/>
          <p:nvPr userDrawn="1"/>
        </p:nvSpPr>
        <p:spPr>
          <a:xfrm>
            <a:off x="11275536" y="6478101"/>
            <a:ext cx="383064" cy="191146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3">
                  <a:lumMod val="60000"/>
                  <a:lumOff val="40000"/>
                </a:schemeClr>
              </a:gs>
              <a:gs pos="100000">
                <a:schemeClr val="accent3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8E02E20-668A-9B4C-9945-DCA03ED03F01}"/>
              </a:ext>
            </a:extLst>
          </p:cNvPr>
          <p:cNvSpPr txBox="1"/>
          <p:nvPr userDrawn="1"/>
        </p:nvSpPr>
        <p:spPr>
          <a:xfrm>
            <a:off x="11303045" y="6496730"/>
            <a:ext cx="331788" cy="15388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fld id="{40876BFF-1584-4FA6-A406-00684317F9C8}" type="slidenum">
              <a:rPr lang="en-US" sz="1000" b="1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‹#›</a:t>
            </a:fld>
            <a:endParaRPr lang="en-US" sz="10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EEFE3D0B-2181-AC40-B1F0-351639C36A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271631" y="6512118"/>
            <a:ext cx="1911884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lvl1pPr algn="r">
              <a:defRPr lang="id-ID" sz="800" b="0" i="0" smtClean="0">
                <a:solidFill>
                  <a:schemeClr val="accent1"/>
                </a:solidFill>
                <a:latin typeface="Segoe UI Light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D" dirty="0"/>
              <a:t>Your Footer here</a:t>
            </a:r>
          </a:p>
        </p:txBody>
      </p:sp>
    </p:spTree>
    <p:extLst>
      <p:ext uri="{BB962C8B-B14F-4D97-AF65-F5344CB8AC3E}">
        <p14:creationId xmlns:p14="http://schemas.microsoft.com/office/powerpoint/2010/main" val="14754512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3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2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vmlDrawing" Target="../drawings/vmlDrawing1.v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vmlDrawing" Target="../drawings/vmlDrawing2.v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14.xml"/><Relationship Id="rId16" Type="http://schemas.openxmlformats.org/officeDocument/2006/relationships/oleObject" Target="../embeddings/oleObject2.bin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ags" Target="../tags/tag5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ags" Target="../tags/tag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C40C9856-B1FB-4963-966C-95E55C227A5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5"/>
            </p:custDataLst>
            <p:extLst>
              <p:ext uri="{D42A27DB-BD31-4B8C-83A1-F6EECF244321}">
                <p14:modId xmlns:p14="http://schemas.microsoft.com/office/powerpoint/2010/main" val="288590548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0" name="think-cell Slide" r:id="rId17" imgW="383" imgH="384" progId="TCLayout.ActiveDocument.1">
                  <p:embed/>
                </p:oleObj>
              </mc:Choice>
              <mc:Fallback>
                <p:oleObj name="think-cell Slide" r:id="rId17" imgW="383" imgH="384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39B67F8E-433C-40F5-BD46-E12266BFC7EB}"/>
              </a:ext>
            </a:extLst>
          </p:cNvPr>
          <p:cNvSpPr/>
          <p:nvPr userDrawn="1">
            <p:custDataLst>
              <p:tags r:id="rId16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4400" b="1" i="0" baseline="0" dirty="0"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1DE9C95-668D-4C97-99D8-074E1701B4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06400"/>
            <a:ext cx="11125200" cy="889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F9BE55-B1B7-4BDF-8E9F-D05E93906A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3400" y="1524000"/>
            <a:ext cx="11125200" cy="4652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836658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>
              <a:lumMod val="75000"/>
              <a:lumOff val="25000"/>
            </a:schemeClr>
          </a:solidFill>
          <a:latin typeface="Georgia" panose="02040502050405020303" pitchFamily="18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>
              <a:lumMod val="75000"/>
              <a:lumOff val="25000"/>
            </a:schemeClr>
          </a:solidFill>
          <a:latin typeface="Segoe UI Light" panose="020B0502040204020203" pitchFamily="34" charset="0"/>
          <a:ea typeface="+mn-ea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>
              <a:lumMod val="75000"/>
              <a:lumOff val="25000"/>
            </a:schemeClr>
          </a:solidFill>
          <a:latin typeface="Segoe UI Light" panose="020B0502040204020203" pitchFamily="34" charset="0"/>
          <a:ea typeface="+mn-ea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>
              <a:lumMod val="75000"/>
              <a:lumOff val="25000"/>
            </a:schemeClr>
          </a:solidFill>
          <a:latin typeface="Segoe UI Light" panose="020B0502040204020203" pitchFamily="34" charset="0"/>
          <a:ea typeface="+mn-ea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>
              <a:lumMod val="75000"/>
              <a:lumOff val="25000"/>
            </a:schemeClr>
          </a:solidFill>
          <a:latin typeface="Segoe UI Light" panose="020B0502040204020203" pitchFamily="34" charset="0"/>
          <a:ea typeface="+mn-ea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>
              <a:lumMod val="75000"/>
              <a:lumOff val="25000"/>
            </a:schemeClr>
          </a:solidFill>
          <a:latin typeface="Segoe UI Light" panose="020B0502040204020203" pitchFamily="34" charset="0"/>
          <a:ea typeface="+mn-ea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36" userDrawn="1">
          <p15:clr>
            <a:srgbClr val="F26B43"/>
          </p15:clr>
        </p15:guide>
        <p15:guide id="2" pos="7344" userDrawn="1">
          <p15:clr>
            <a:srgbClr val="F26B43"/>
          </p15:clr>
        </p15:guide>
        <p15:guide id="3" orient="horz" pos="3936" userDrawn="1">
          <p15:clr>
            <a:srgbClr val="F26B43"/>
          </p15:clr>
        </p15:guide>
        <p15:guide id="5" orient="horz" pos="960" userDrawn="1">
          <p15:clr>
            <a:srgbClr val="F26B43"/>
          </p15:clr>
        </p15:guide>
        <p15:guide id="6" orient="horz" pos="816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id="{AFBFAF85-75C5-481B-95B6-4D0E916F28F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4"/>
            </p:custDataLst>
            <p:extLst>
              <p:ext uri="{D42A27DB-BD31-4B8C-83A1-F6EECF244321}">
                <p14:modId xmlns:p14="http://schemas.microsoft.com/office/powerpoint/2010/main" val="172439075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4" name="think-cell Slide" r:id="rId16" imgW="383" imgH="384" progId="TCLayout.ActiveDocument.1">
                  <p:embed/>
                </p:oleObj>
              </mc:Choice>
              <mc:Fallback>
                <p:oleObj name="think-cell Slide" r:id="rId16" imgW="383" imgH="384" progId="TCLayout.ActiveDocument.1">
                  <p:embed/>
                  <p:pic>
                    <p:nvPicPr>
                      <p:cNvPr id="11" name="Object 10" hidden="1">
                        <a:extLst>
                          <a:ext uri="{FF2B5EF4-FFF2-40B4-BE49-F238E27FC236}">
                            <a16:creationId xmlns:a16="http://schemas.microsoft.com/office/drawing/2014/main" id="{AFBFAF85-75C5-481B-95B6-4D0E916F28F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 hidden="1">
            <a:extLst>
              <a:ext uri="{FF2B5EF4-FFF2-40B4-BE49-F238E27FC236}">
                <a16:creationId xmlns:a16="http://schemas.microsoft.com/office/drawing/2014/main" id="{31FBB620-8C3E-4852-94CC-44BC3CB28D29}"/>
              </a:ext>
            </a:extLst>
          </p:cNvPr>
          <p:cNvSpPr/>
          <p:nvPr userDrawn="1">
            <p:custDataLst>
              <p:tags r:id="rId15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4400" b="1" i="0" baseline="0" dirty="0">
              <a:latin typeface="Segoe UI" panose="020B0502040204020203" pitchFamily="34" charset="0"/>
              <a:ea typeface="+mj-ea"/>
              <a:cs typeface="Segoe UI" panose="020B0502040204020203" pitchFamily="34" charset="0"/>
              <a:sym typeface="Segoe UI" panose="020B0502040204020203" pitchFamily="34" charset="0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5FFCC6A-3796-4EE7-B7B9-83766E19D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365125"/>
            <a:ext cx="11201400" cy="866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21BDD8-DA7E-402E-BDA8-ECAE2E1608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5300" y="1409700"/>
            <a:ext cx="11201400" cy="48675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2B28253-505D-4660-82E0-8414138185BD}"/>
              </a:ext>
            </a:extLst>
          </p:cNvPr>
          <p:cNvSpPr/>
          <p:nvPr userDrawn="1"/>
        </p:nvSpPr>
        <p:spPr>
          <a:xfrm>
            <a:off x="11315383" y="6438105"/>
            <a:ext cx="381317" cy="365125"/>
          </a:xfrm>
          <a:prstGeom prst="rect">
            <a:avLst/>
          </a:prstGeom>
          <a:solidFill>
            <a:srgbClr val="5647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11696C2-3B2A-4285-A039-430054E60C72}"/>
              </a:ext>
            </a:extLst>
          </p:cNvPr>
          <p:cNvSpPr/>
          <p:nvPr userDrawn="1"/>
        </p:nvSpPr>
        <p:spPr>
          <a:xfrm>
            <a:off x="11315383" y="6803230"/>
            <a:ext cx="381317" cy="64295"/>
          </a:xfrm>
          <a:prstGeom prst="rect">
            <a:avLst/>
          </a:prstGeom>
          <a:solidFill>
            <a:srgbClr val="1019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2094FC-A2CB-46FD-9713-9A510F6091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15382" y="6438105"/>
            <a:ext cx="38131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46F4BE6A-5C7D-4940-BC35-BD32E2BF2E3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2851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6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.bin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s://sps.utm.my/academic-related-resources/" TargetMode="External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s://sps.utm.my/academic-related-resources/" TargetMode="External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https://sps.utm.my/academic-related-resources/" TargetMode="External"/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https://sps.utm.my/academic-related-resources/" TargetMode="External"/><Relationship Id="rId1" Type="http://schemas.openxmlformats.org/officeDocument/2006/relationships/slideLayout" Target="../slideLayouts/slideLayout19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9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humanities.utm.my/kl/research-area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humanities.utm.my/languageacademy/our-experts/" TargetMode="Externa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2.jpeg"/><Relationship Id="rId2" Type="http://schemas.openxmlformats.org/officeDocument/2006/relationships/tags" Target="../tags/tag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.emf"/><Relationship Id="rId11" Type="http://schemas.openxmlformats.org/officeDocument/2006/relationships/hyperlink" Target="https://humanities.utm.my/kl/study-plan/" TargetMode="External"/><Relationship Id="rId5" Type="http://schemas.openxmlformats.org/officeDocument/2006/relationships/oleObject" Target="../embeddings/oleObject4.bin"/><Relationship Id="rId10" Type="http://schemas.openxmlformats.org/officeDocument/2006/relationships/hyperlink" Target="https://sps.utm.my/academic-related-resources/" TargetMode="External"/><Relationship Id="rId4" Type="http://schemas.openxmlformats.org/officeDocument/2006/relationships/notesSlide" Target="../notesSlides/notesSlide7.xml"/><Relationship Id="rId9" Type="http://schemas.microsoft.com/office/2007/relationships/hdphoto" Target="../media/hdphoto1.wdp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2.jpeg"/><Relationship Id="rId2" Type="http://schemas.openxmlformats.org/officeDocument/2006/relationships/tags" Target="../tags/tag8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5.bin"/><Relationship Id="rId4" Type="http://schemas.openxmlformats.org/officeDocument/2006/relationships/notesSlide" Target="../notesSlides/notesSlide8.xml"/><Relationship Id="rId9" Type="http://schemas.microsoft.com/office/2007/relationships/hdphoto" Target="../media/hdphoto1.wdp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humanities.utm.my/kl/research-area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hyperlink" Target="http://spsapp3.utm.my:8080/gsmsv4/index.jsp" TargetMode="External"/><Relationship Id="rId4" Type="http://schemas.openxmlformats.org/officeDocument/2006/relationships/hyperlink" Target="https://sps.utm.my/academic-related-resources/" TargetMode="Externa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2.jpeg"/><Relationship Id="rId2" Type="http://schemas.openxmlformats.org/officeDocument/2006/relationships/tags" Target="../tags/tag9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6.bin"/><Relationship Id="rId4" Type="http://schemas.openxmlformats.org/officeDocument/2006/relationships/notesSlide" Target="../notesSlides/notesSlide9.xml"/><Relationship Id="rId9" Type="http://schemas.microsoft.com/office/2007/relationships/hdphoto" Target="../media/hdphoto1.wdp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2.jpeg"/><Relationship Id="rId2" Type="http://schemas.openxmlformats.org/officeDocument/2006/relationships/tags" Target="../tags/tag10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7.bin"/><Relationship Id="rId4" Type="http://schemas.openxmlformats.org/officeDocument/2006/relationships/notesSlide" Target="../notesSlides/notesSlide10.xml"/><Relationship Id="rId9" Type="http://schemas.microsoft.com/office/2007/relationships/hdphoto" Target="../media/hdphoto1.wdp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30.png"/><Relationship Id="rId2" Type="http://schemas.openxmlformats.org/officeDocument/2006/relationships/tags" Target="../tags/tag11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8.bin"/><Relationship Id="rId4" Type="http://schemas.openxmlformats.org/officeDocument/2006/relationships/notesSlide" Target="../notesSlides/notesSlide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:a16="http://schemas.microsoft.com/office/drawing/2014/main" id="{E20714E4-78EC-4D64-94CE-83CC9565D579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88304697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8" name="think-cell Slide" r:id="rId5" imgW="383" imgH="384" progId="TCLayout.ActiveDocument.1">
                  <p:embed/>
                </p:oleObj>
              </mc:Choice>
              <mc:Fallback>
                <p:oleObj name="think-cell Slide" r:id="rId5" imgW="383" imgH="384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ound Same Side Corner Rectangle 7">
            <a:extLst>
              <a:ext uri="{FF2B5EF4-FFF2-40B4-BE49-F238E27FC236}">
                <a16:creationId xmlns:a16="http://schemas.microsoft.com/office/drawing/2014/main" id="{C92E15B2-A6F0-414B-95C0-ADAFB2E888A3}"/>
              </a:ext>
            </a:extLst>
          </p:cNvPr>
          <p:cNvSpPr/>
          <p:nvPr/>
        </p:nvSpPr>
        <p:spPr>
          <a:xfrm>
            <a:off x="702415" y="903514"/>
            <a:ext cx="10787169" cy="4009628"/>
          </a:xfrm>
          <a:prstGeom prst="round2SameRect">
            <a:avLst>
              <a:gd name="adj1" fmla="val 13338"/>
              <a:gd name="adj2" fmla="val 0"/>
            </a:avLst>
          </a:prstGeom>
          <a:solidFill>
            <a:srgbClr val="F37404">
              <a:alpha val="90000"/>
            </a:srgbClr>
          </a:solidFill>
          <a:ln>
            <a:noFill/>
          </a:ln>
          <a:effectLst>
            <a:outerShdw blurRad="3302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82423D-7D97-B84C-80BD-102440B7FB25}"/>
              </a:ext>
            </a:extLst>
          </p:cNvPr>
          <p:cNvSpPr txBox="1">
            <a:spLocks/>
          </p:cNvSpPr>
          <p:nvPr/>
        </p:nvSpPr>
        <p:spPr>
          <a:xfrm>
            <a:off x="1272619" y="2934417"/>
            <a:ext cx="9509980" cy="1477328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4800" i="1">
                <a:solidFill>
                  <a:schemeClr val="bg1"/>
                </a:solidFill>
                <a:cs typeface="Segoe UI" panose="020B0502040204020203" pitchFamily="34" charset="0"/>
              </a:rPr>
              <a:t>FSSHKL Postgraduates </a:t>
            </a:r>
          </a:p>
          <a:p>
            <a:pPr>
              <a:lnSpc>
                <a:spcPct val="100000"/>
              </a:lnSpc>
            </a:pPr>
            <a:r>
              <a:rPr lang="en-US" sz="4800" i="1">
                <a:solidFill>
                  <a:schemeClr val="bg1"/>
                </a:solidFill>
                <a:cs typeface="Segoe UI" panose="020B0502040204020203" pitchFamily="34" charset="0"/>
              </a:rPr>
              <a:t>New </a:t>
            </a:r>
            <a:r>
              <a:rPr lang="en-US" sz="4800" i="1" dirty="0">
                <a:solidFill>
                  <a:schemeClr val="bg1"/>
                </a:solidFill>
                <a:cs typeface="Segoe UI" panose="020B0502040204020203" pitchFamily="34" charset="0"/>
              </a:rPr>
              <a:t>Semester Briefing</a:t>
            </a:r>
          </a:p>
        </p:txBody>
      </p:sp>
      <p:sp>
        <p:nvSpPr>
          <p:cNvPr id="12" name="Round Same Side Corner Rectangle 11">
            <a:extLst>
              <a:ext uri="{FF2B5EF4-FFF2-40B4-BE49-F238E27FC236}">
                <a16:creationId xmlns:a16="http://schemas.microsoft.com/office/drawing/2014/main" id="{021774E3-7EC5-1047-9CE5-F3E49BCF27F9}"/>
              </a:ext>
            </a:extLst>
          </p:cNvPr>
          <p:cNvSpPr/>
          <p:nvPr/>
        </p:nvSpPr>
        <p:spPr>
          <a:xfrm flipV="1">
            <a:off x="702414" y="4913142"/>
            <a:ext cx="10787170" cy="1041344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24A6A6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F57570E-6EDA-B445-8A06-9DA915A7B45D}"/>
              </a:ext>
            </a:extLst>
          </p:cNvPr>
          <p:cNvCxnSpPr>
            <a:cxnSpLocks/>
          </p:cNvCxnSpPr>
          <p:nvPr/>
        </p:nvCxnSpPr>
        <p:spPr>
          <a:xfrm>
            <a:off x="3509017" y="4913142"/>
            <a:ext cx="798056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1">
            <a:extLst>
              <a:ext uri="{FF2B5EF4-FFF2-40B4-BE49-F238E27FC236}">
                <a16:creationId xmlns:a16="http://schemas.microsoft.com/office/drawing/2014/main" id="{5536B7B9-29FB-5548-BFEF-B592E2FFE952}"/>
              </a:ext>
            </a:extLst>
          </p:cNvPr>
          <p:cNvSpPr txBox="1">
            <a:spLocks/>
          </p:cNvSpPr>
          <p:nvPr/>
        </p:nvSpPr>
        <p:spPr>
          <a:xfrm>
            <a:off x="2500505" y="5297062"/>
            <a:ext cx="7190987" cy="369332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400" b="0" i="1" dirty="0">
                <a:solidFill>
                  <a:schemeClr val="bg1"/>
                </a:solidFill>
                <a:latin typeface="Segoe UI Light" panose="020B0502040204020203" pitchFamily="34" charset="0"/>
                <a:cs typeface="Segoe UI" panose="020B0502040204020203" pitchFamily="34" charset="0"/>
              </a:rPr>
              <a:t>SEM 2020/ 2021 (2) </a:t>
            </a:r>
            <a:endParaRPr lang="en-ID" sz="2400" b="0" i="1" dirty="0">
              <a:solidFill>
                <a:schemeClr val="bg1"/>
              </a:solidFill>
              <a:latin typeface="Segoe UI Light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8" name="Round Same Side Corner Rectangle 17">
            <a:extLst>
              <a:ext uri="{FF2B5EF4-FFF2-40B4-BE49-F238E27FC236}">
                <a16:creationId xmlns:a16="http://schemas.microsoft.com/office/drawing/2014/main" id="{7DF89778-B98F-434F-B55A-ABACC6550495}"/>
              </a:ext>
            </a:extLst>
          </p:cNvPr>
          <p:cNvSpPr/>
          <p:nvPr/>
        </p:nvSpPr>
        <p:spPr>
          <a:xfrm flipV="1">
            <a:off x="7869785" y="0"/>
            <a:ext cx="1274215" cy="2459495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noFill/>
          </a:ln>
          <a:effectLst>
            <a:outerShdw blurRad="3302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B1591D8D-0402-4D42-B6B2-D577728A2B48}"/>
              </a:ext>
            </a:extLst>
          </p:cNvPr>
          <p:cNvCxnSpPr>
            <a:cxnSpLocks/>
          </p:cNvCxnSpPr>
          <p:nvPr/>
        </p:nvCxnSpPr>
        <p:spPr>
          <a:xfrm>
            <a:off x="2960321" y="4913142"/>
            <a:ext cx="301107" cy="0"/>
          </a:xfrm>
          <a:prstGeom prst="line">
            <a:avLst/>
          </a:prstGeom>
          <a:ln w="38100" cap="rnd">
            <a:solidFill>
              <a:schemeClr val="tx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3" name="Group 52">
            <a:extLst>
              <a:ext uri="{FF2B5EF4-FFF2-40B4-BE49-F238E27FC236}">
                <a16:creationId xmlns:a16="http://schemas.microsoft.com/office/drawing/2014/main" id="{4CD7905D-E2BB-E444-AB35-A6A9DA726794}"/>
              </a:ext>
            </a:extLst>
          </p:cNvPr>
          <p:cNvGrpSpPr/>
          <p:nvPr/>
        </p:nvGrpSpPr>
        <p:grpSpPr>
          <a:xfrm>
            <a:off x="8104561" y="1387456"/>
            <a:ext cx="804662" cy="804658"/>
            <a:chOff x="2678113" y="2533650"/>
            <a:chExt cx="346075" cy="346075"/>
          </a:xfrm>
        </p:grpSpPr>
        <p:sp>
          <p:nvSpPr>
            <p:cNvPr id="54" name="Oval 258">
              <a:extLst>
                <a:ext uri="{FF2B5EF4-FFF2-40B4-BE49-F238E27FC236}">
                  <a16:creationId xmlns:a16="http://schemas.microsoft.com/office/drawing/2014/main" id="{0C897496-D1B1-2C40-9C29-EFDB0A2C88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78113" y="2533650"/>
              <a:ext cx="346075" cy="346075"/>
            </a:xfrm>
            <a:prstGeom prst="ellipse">
              <a:avLst/>
            </a:prstGeom>
            <a:noFill/>
            <a:ln w="25400" cap="rnd">
              <a:solidFill>
                <a:schemeClr val="accent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5" name="Line 259">
              <a:extLst>
                <a:ext uri="{FF2B5EF4-FFF2-40B4-BE49-F238E27FC236}">
                  <a16:creationId xmlns:a16="http://schemas.microsoft.com/office/drawing/2014/main" id="{AD5DE3A4-14D4-8045-8554-61F7D759F68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755900" y="2613025"/>
              <a:ext cx="184150" cy="184150"/>
            </a:xfrm>
            <a:prstGeom prst="line">
              <a:avLst/>
            </a:prstGeom>
            <a:noFill/>
            <a:ln w="25400" cap="rnd">
              <a:solidFill>
                <a:schemeClr val="accent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6" name="Freeform 260">
              <a:extLst>
                <a:ext uri="{FF2B5EF4-FFF2-40B4-BE49-F238E27FC236}">
                  <a16:creationId xmlns:a16="http://schemas.microsoft.com/office/drawing/2014/main" id="{F174B1FB-1972-EF46-A4F8-DCF12D51ACB9}"/>
                </a:ext>
              </a:extLst>
            </p:cNvPr>
            <p:cNvSpPr>
              <a:spLocks/>
            </p:cNvSpPr>
            <p:nvPr/>
          </p:nvSpPr>
          <p:spPr bwMode="auto">
            <a:xfrm>
              <a:off x="2763838" y="2608263"/>
              <a:ext cx="123825" cy="161925"/>
            </a:xfrm>
            <a:custGeom>
              <a:avLst/>
              <a:gdLst>
                <a:gd name="T0" fmla="*/ 5 w 33"/>
                <a:gd name="T1" fmla="*/ 43 h 43"/>
                <a:gd name="T2" fmla="*/ 17 w 33"/>
                <a:gd name="T3" fmla="*/ 12 h 43"/>
                <a:gd name="T4" fmla="*/ 33 w 33"/>
                <a:gd name="T5" fmla="*/ 0 h 43"/>
                <a:gd name="T6" fmla="*/ 33 w 33"/>
                <a:gd name="T7" fmla="*/ 15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43">
                  <a:moveTo>
                    <a:pt x="5" y="43"/>
                  </a:moveTo>
                  <a:cubicBezTo>
                    <a:pt x="0" y="38"/>
                    <a:pt x="5" y="24"/>
                    <a:pt x="17" y="12"/>
                  </a:cubicBezTo>
                  <a:cubicBezTo>
                    <a:pt x="23" y="6"/>
                    <a:pt x="29" y="2"/>
                    <a:pt x="33" y="0"/>
                  </a:cubicBezTo>
                  <a:cubicBezTo>
                    <a:pt x="33" y="15"/>
                    <a:pt x="33" y="15"/>
                    <a:pt x="33" y="15"/>
                  </a:cubicBezTo>
                </a:path>
              </a:pathLst>
            </a:custGeom>
            <a:noFill/>
            <a:ln w="25400" cap="rnd">
              <a:solidFill>
                <a:schemeClr val="accent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7" name="Line 261">
              <a:extLst>
                <a:ext uri="{FF2B5EF4-FFF2-40B4-BE49-F238E27FC236}">
                  <a16:creationId xmlns:a16="http://schemas.microsoft.com/office/drawing/2014/main" id="{861DB43C-513E-FC4B-9727-A63E9D8DA9F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40038" y="2714625"/>
              <a:ext cx="71438" cy="0"/>
            </a:xfrm>
            <a:prstGeom prst="line">
              <a:avLst/>
            </a:prstGeom>
            <a:noFill/>
            <a:ln w="25400" cap="rnd">
              <a:solidFill>
                <a:schemeClr val="accent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8" name="Freeform 262">
              <a:extLst>
                <a:ext uri="{FF2B5EF4-FFF2-40B4-BE49-F238E27FC236}">
                  <a16:creationId xmlns:a16="http://schemas.microsoft.com/office/drawing/2014/main" id="{2F8E7F9C-3C10-2948-9D4B-8074F4C95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2888" y="2744788"/>
              <a:ext cx="104775" cy="41275"/>
            </a:xfrm>
            <a:custGeom>
              <a:avLst/>
              <a:gdLst>
                <a:gd name="T0" fmla="*/ 7 w 28"/>
                <a:gd name="T1" fmla="*/ 0 h 11"/>
                <a:gd name="T2" fmla="*/ 28 w 28"/>
                <a:gd name="T3" fmla="*/ 0 h 11"/>
                <a:gd name="T4" fmla="*/ 0 w 28"/>
                <a:gd name="T5" fmla="*/ 7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11">
                  <a:moveTo>
                    <a:pt x="7" y="0"/>
                  </a:moveTo>
                  <a:cubicBezTo>
                    <a:pt x="28" y="0"/>
                    <a:pt x="28" y="0"/>
                    <a:pt x="28" y="0"/>
                  </a:cubicBezTo>
                  <a:cubicBezTo>
                    <a:pt x="17" y="10"/>
                    <a:pt x="4" y="11"/>
                    <a:pt x="0" y="7"/>
                  </a:cubicBezTo>
                </a:path>
              </a:pathLst>
            </a:custGeom>
            <a:noFill/>
            <a:ln w="25400" cap="rnd">
              <a:solidFill>
                <a:schemeClr val="accent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9" name="Freeform 263">
              <a:extLst>
                <a:ext uri="{FF2B5EF4-FFF2-40B4-BE49-F238E27FC236}">
                  <a16:creationId xmlns:a16="http://schemas.microsoft.com/office/drawing/2014/main" id="{CEFC8861-0001-F046-885A-49D9F78E8233}"/>
                </a:ext>
              </a:extLst>
            </p:cNvPr>
            <p:cNvSpPr>
              <a:spLocks/>
            </p:cNvSpPr>
            <p:nvPr/>
          </p:nvSpPr>
          <p:spPr bwMode="auto">
            <a:xfrm>
              <a:off x="2868613" y="2613025"/>
              <a:ext cx="84138" cy="71438"/>
            </a:xfrm>
            <a:custGeom>
              <a:avLst/>
              <a:gdLst>
                <a:gd name="T0" fmla="*/ 19 w 22"/>
                <a:gd name="T1" fmla="*/ 0 h 19"/>
                <a:gd name="T2" fmla="*/ 17 w 22"/>
                <a:gd name="T3" fmla="*/ 19 h 19"/>
                <a:gd name="T4" fmla="*/ 0 w 22"/>
                <a:gd name="T5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19">
                  <a:moveTo>
                    <a:pt x="19" y="0"/>
                  </a:moveTo>
                  <a:cubicBezTo>
                    <a:pt x="22" y="4"/>
                    <a:pt x="22" y="11"/>
                    <a:pt x="17" y="19"/>
                  </a:cubicBezTo>
                  <a:cubicBezTo>
                    <a:pt x="0" y="19"/>
                    <a:pt x="0" y="19"/>
                    <a:pt x="0" y="19"/>
                  </a:cubicBezTo>
                </a:path>
              </a:pathLst>
            </a:custGeom>
            <a:noFill/>
            <a:ln w="25400" cap="rnd">
              <a:solidFill>
                <a:schemeClr val="accent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</p:spTree>
    <p:extLst>
      <p:ext uri="{BB962C8B-B14F-4D97-AF65-F5344CB8AC3E}">
        <p14:creationId xmlns:p14="http://schemas.microsoft.com/office/powerpoint/2010/main" val="38197637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18D130-FE45-A14A-9EFC-977DF4C18C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5"/>
          <a:stretch/>
        </p:blipFill>
        <p:spPr>
          <a:xfrm>
            <a:off x="3166029" y="275044"/>
            <a:ext cx="9025971" cy="643055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586EEA7-89DF-624E-A9AE-D96A80D16362}"/>
              </a:ext>
            </a:extLst>
          </p:cNvPr>
          <p:cNvSpPr txBox="1"/>
          <p:nvPr/>
        </p:nvSpPr>
        <p:spPr>
          <a:xfrm>
            <a:off x="260809" y="2151271"/>
            <a:ext cx="326979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rgbClr val="F37404"/>
                </a:solidFill>
                <a:latin typeface="Georgia" panose="02040502050405020303" pitchFamily="18" charset="0"/>
                <a:ea typeface="+mj-ea"/>
              </a:rPr>
              <a:t>Class </a:t>
            </a:r>
          </a:p>
          <a:p>
            <a:pPr algn="ctr"/>
            <a:r>
              <a:rPr lang="en-US" sz="4400" b="1" dirty="0">
                <a:solidFill>
                  <a:srgbClr val="F37404"/>
                </a:solidFill>
                <a:latin typeface="Georgia" panose="02040502050405020303" pitchFamily="18" charset="0"/>
                <a:ea typeface="+mj-ea"/>
              </a:rPr>
              <a:t>Timetable</a:t>
            </a:r>
            <a:endParaRPr lang="en-MY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AFBF84-82C6-4042-B2D3-45FF6252AAB4}"/>
              </a:ext>
            </a:extLst>
          </p:cNvPr>
          <p:cNvSpPr txBox="1"/>
          <p:nvPr/>
        </p:nvSpPr>
        <p:spPr>
          <a:xfrm>
            <a:off x="260809" y="3704932"/>
            <a:ext cx="304243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For </a:t>
            </a:r>
            <a:r>
              <a:rPr lang="en-US" sz="2400" dirty="0" err="1"/>
              <a:t>Sem</a:t>
            </a:r>
            <a:r>
              <a:rPr lang="en-US" sz="2400" dirty="0"/>
              <a:t> 2020/2021 (2), all classes are conducted online.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Please contact the respective lecturers to get their </a:t>
            </a:r>
            <a:r>
              <a:rPr lang="en-US" sz="2400" dirty="0" err="1"/>
              <a:t>Webex</a:t>
            </a:r>
            <a:r>
              <a:rPr lang="en-US" sz="2400" dirty="0"/>
              <a:t> link.</a:t>
            </a:r>
          </a:p>
        </p:txBody>
      </p:sp>
    </p:spTree>
    <p:extLst>
      <p:ext uri="{BB962C8B-B14F-4D97-AF65-F5344CB8AC3E}">
        <p14:creationId xmlns:p14="http://schemas.microsoft.com/office/powerpoint/2010/main" val="6045860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A5F1330-702E-914F-A182-0267F527E3CF}"/>
              </a:ext>
            </a:extLst>
          </p:cNvPr>
          <p:cNvSpPr txBox="1"/>
          <p:nvPr/>
        </p:nvSpPr>
        <p:spPr>
          <a:xfrm>
            <a:off x="1415846" y="346642"/>
            <a:ext cx="935391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 err="1">
                <a:solidFill>
                  <a:srgbClr val="F37404"/>
                </a:solidFill>
                <a:latin typeface="Georgia" panose="02040502050405020303" pitchFamily="18" charset="0"/>
                <a:ea typeface="+mj-ea"/>
              </a:rPr>
              <a:t>M.Ed</a:t>
            </a:r>
            <a:r>
              <a:rPr lang="en-US" sz="4400" b="1" dirty="0">
                <a:solidFill>
                  <a:srgbClr val="F37404"/>
                </a:solidFill>
                <a:latin typeface="Georgia" panose="02040502050405020303" pitchFamily="18" charset="0"/>
                <a:ea typeface="+mj-ea"/>
              </a:rPr>
              <a:t> (TESL):</a:t>
            </a:r>
          </a:p>
          <a:p>
            <a:pPr algn="ctr"/>
            <a:r>
              <a:rPr lang="en-US" sz="4400" b="1" dirty="0">
                <a:solidFill>
                  <a:srgbClr val="F37404"/>
                </a:solidFill>
                <a:latin typeface="Georgia" panose="02040502050405020303" pitchFamily="18" charset="0"/>
                <a:ea typeface="+mj-ea"/>
              </a:rPr>
              <a:t>Taught Course (MPPZA1AKA)</a:t>
            </a:r>
            <a:endParaRPr lang="en-MY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5D1971-CBB3-0F41-90C3-2561AD2C23D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64" t="16522" r="5375" b="15423"/>
          <a:stretch/>
        </p:blipFill>
        <p:spPr>
          <a:xfrm>
            <a:off x="1894071" y="1793192"/>
            <a:ext cx="8587408" cy="4667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880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68F9210-4678-714F-B782-613B6BF8EA34}"/>
              </a:ext>
            </a:extLst>
          </p:cNvPr>
          <p:cNvSpPr txBox="1"/>
          <p:nvPr/>
        </p:nvSpPr>
        <p:spPr>
          <a:xfrm>
            <a:off x="1395967" y="1082138"/>
            <a:ext cx="935391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rgbClr val="F37404"/>
                </a:solidFill>
                <a:latin typeface="Georgia" panose="02040502050405020303" pitchFamily="18" charset="0"/>
                <a:ea typeface="+mj-ea"/>
              </a:rPr>
              <a:t>University Electives (3 credits)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C79FFA-1465-0C42-8012-B2B39105B400}"/>
              </a:ext>
            </a:extLst>
          </p:cNvPr>
          <p:cNvSpPr txBox="1"/>
          <p:nvPr/>
        </p:nvSpPr>
        <p:spPr>
          <a:xfrm>
            <a:off x="815009" y="2047459"/>
            <a:ext cx="10992678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Choose any 1 (one)</a:t>
            </a:r>
          </a:p>
          <a:p>
            <a:endParaRPr lang="en-US" sz="24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UBSE 1123/ UBSS 6013 </a:t>
            </a:r>
            <a:r>
              <a:rPr lang="en-US" sz="2800" b="1" dirty="0" err="1"/>
              <a:t>Organisation</a:t>
            </a:r>
            <a:r>
              <a:rPr lang="en-US" sz="2800" b="1" dirty="0"/>
              <a:t> Behavior and Development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MBSA 1533/UBSS 6023 Business Ethics, Responsibility and Sustainability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UPPF 6033/ UHPS 6013 Dynamics of Leadership</a:t>
            </a:r>
          </a:p>
          <a:p>
            <a:endParaRPr lang="en-US" sz="2400" b="1" dirty="0"/>
          </a:p>
          <a:p>
            <a:r>
              <a:rPr lang="en-US" sz="2800" dirty="0"/>
              <a:t>For for more choices &amp; info, refer to:</a:t>
            </a:r>
          </a:p>
          <a:p>
            <a:r>
              <a:rPr lang="en-US" sz="2400" b="1" dirty="0">
                <a:hlinkClick r:id="rId2"/>
              </a:rPr>
              <a:t>https://sps.utm.my/academic-related-resources/</a:t>
            </a:r>
            <a:endParaRPr lang="en-US" sz="2400" b="1" dirty="0"/>
          </a:p>
          <a:p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154880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0C57826-2DD8-5045-9ECE-48E4A69CB16C}"/>
              </a:ext>
            </a:extLst>
          </p:cNvPr>
          <p:cNvSpPr txBox="1"/>
          <p:nvPr/>
        </p:nvSpPr>
        <p:spPr>
          <a:xfrm>
            <a:off x="660400" y="719772"/>
            <a:ext cx="106553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rgbClr val="F37404"/>
                </a:solidFill>
                <a:latin typeface="Georgia" panose="02040502050405020303" pitchFamily="18" charset="0"/>
                <a:ea typeface="+mj-ea"/>
              </a:rPr>
              <a:t>Faculty Compulsory Courses </a:t>
            </a:r>
          </a:p>
          <a:p>
            <a:pPr algn="ctr"/>
            <a:r>
              <a:rPr lang="en-US" sz="4400" b="1" dirty="0">
                <a:solidFill>
                  <a:srgbClr val="F37404"/>
                </a:solidFill>
                <a:latin typeface="Georgia" panose="02040502050405020303" pitchFamily="18" charset="0"/>
                <a:ea typeface="+mj-ea"/>
              </a:rPr>
              <a:t>(11 Credits)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E07E37-5871-FD4C-935A-0A5EF8B40EAC}"/>
              </a:ext>
            </a:extLst>
          </p:cNvPr>
          <p:cNvSpPr txBox="1"/>
          <p:nvPr/>
        </p:nvSpPr>
        <p:spPr>
          <a:xfrm>
            <a:off x="812800" y="2272746"/>
            <a:ext cx="106045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MPPU 1024 Research Methods in Education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MPPU 1034 Application of Statistics in Educational 1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MPPU 1003 Innovation on Learning and Teaching</a:t>
            </a:r>
          </a:p>
          <a:p>
            <a:endParaRPr lang="en-US" sz="28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For </a:t>
            </a:r>
            <a:r>
              <a:rPr lang="en-US" sz="2800" dirty="0" err="1"/>
              <a:t>Sem</a:t>
            </a:r>
            <a:r>
              <a:rPr lang="en-US" sz="2800" dirty="0"/>
              <a:t> 2020/2021 (2), KL students are to register and join the online classes conducted by School of Education, JB for MPPU 1024 &amp; MPPU 1034 courses.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MPPU 1003 is offered in FSSH KL, so KL students are to register and join the class conducted by FSSH KL.</a:t>
            </a:r>
          </a:p>
        </p:txBody>
      </p:sp>
    </p:spTree>
    <p:extLst>
      <p:ext uri="{BB962C8B-B14F-4D97-AF65-F5344CB8AC3E}">
        <p14:creationId xmlns:p14="http://schemas.microsoft.com/office/powerpoint/2010/main" val="15828751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6A480C-3FC1-384A-A94A-DC96839BCF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563" y="2107096"/>
            <a:ext cx="10613601" cy="36193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0C57826-2DD8-5045-9ECE-48E4A69CB16C}"/>
              </a:ext>
            </a:extLst>
          </p:cNvPr>
          <p:cNvSpPr txBox="1"/>
          <p:nvPr/>
        </p:nvSpPr>
        <p:spPr>
          <a:xfrm>
            <a:off x="1061563" y="1189672"/>
            <a:ext cx="1043182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 err="1">
                <a:solidFill>
                  <a:srgbClr val="F37404"/>
                </a:solidFill>
                <a:latin typeface="Georgia" panose="02040502050405020303" pitchFamily="18" charset="0"/>
                <a:ea typeface="+mj-ea"/>
              </a:rPr>
              <a:t>Programme</a:t>
            </a:r>
            <a:r>
              <a:rPr lang="en-US" sz="4400" b="1" dirty="0">
                <a:solidFill>
                  <a:srgbClr val="F37404"/>
                </a:solidFill>
                <a:latin typeface="Georgia" panose="02040502050405020303" pitchFamily="18" charset="0"/>
                <a:ea typeface="+mj-ea"/>
              </a:rPr>
              <a:t> </a:t>
            </a:r>
            <a:r>
              <a:rPr lang="en-US" sz="4400" b="1" dirty="0" err="1">
                <a:solidFill>
                  <a:srgbClr val="F37404"/>
                </a:solidFill>
                <a:latin typeface="Georgia" panose="02040502050405020303" pitchFamily="18" charset="0"/>
                <a:ea typeface="+mj-ea"/>
              </a:rPr>
              <a:t>Specialisation</a:t>
            </a:r>
            <a:r>
              <a:rPr lang="en-US" sz="4400" b="1" dirty="0">
                <a:solidFill>
                  <a:srgbClr val="F37404"/>
                </a:solidFill>
                <a:latin typeface="Georgia" panose="02040502050405020303" pitchFamily="18" charset="0"/>
                <a:ea typeface="+mj-ea"/>
              </a:rPr>
              <a:t> (3 Core)</a:t>
            </a:r>
          </a:p>
        </p:txBody>
      </p:sp>
    </p:spTree>
    <p:extLst>
      <p:ext uri="{BB962C8B-B14F-4D97-AF65-F5344CB8AC3E}">
        <p14:creationId xmlns:p14="http://schemas.microsoft.com/office/powerpoint/2010/main" val="32150523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702538-BAC6-A943-B4E7-FB017052F3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" y="1194129"/>
            <a:ext cx="11036300" cy="5162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5001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9D88C68-8866-BF4F-9DC7-8CA7439875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1" t="13044" r="3926" b="13913"/>
          <a:stretch/>
        </p:blipFill>
        <p:spPr>
          <a:xfrm>
            <a:off x="647700" y="352900"/>
            <a:ext cx="9166640" cy="531032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ECE1B7E-FCF5-A547-B14A-AC67A76C862D}"/>
              </a:ext>
            </a:extLst>
          </p:cNvPr>
          <p:cNvSpPr txBox="1"/>
          <p:nvPr/>
        </p:nvSpPr>
        <p:spPr>
          <a:xfrm>
            <a:off x="520700" y="5574328"/>
            <a:ext cx="10337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Students must present their Research Project proposal orally to one (1) internal examiner by the 2</a:t>
            </a:r>
            <a:r>
              <a:rPr lang="en-US" sz="2400" baseline="30000" dirty="0"/>
              <a:t>nd</a:t>
            </a:r>
            <a:r>
              <a:rPr lang="en-US" sz="2400" dirty="0"/>
              <a:t> Semester/ latest 3</a:t>
            </a:r>
            <a:r>
              <a:rPr lang="en-US" sz="2400" baseline="30000" dirty="0"/>
              <a:t>rd</a:t>
            </a:r>
            <a:r>
              <a:rPr lang="en-US" sz="2400" dirty="0"/>
              <a:t> Semester. Viva voce after completion of project is not required.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765336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A5F1330-702E-914F-A182-0267F527E3CF}"/>
              </a:ext>
            </a:extLst>
          </p:cNvPr>
          <p:cNvSpPr txBox="1"/>
          <p:nvPr/>
        </p:nvSpPr>
        <p:spPr>
          <a:xfrm>
            <a:off x="1181683" y="565303"/>
            <a:ext cx="935391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 err="1">
                <a:solidFill>
                  <a:srgbClr val="F37404"/>
                </a:solidFill>
                <a:latin typeface="Georgia" panose="02040502050405020303" pitchFamily="18" charset="0"/>
                <a:ea typeface="+mj-ea"/>
              </a:rPr>
              <a:t>M.Ed</a:t>
            </a:r>
            <a:r>
              <a:rPr lang="en-US" sz="4400" b="1" dirty="0">
                <a:solidFill>
                  <a:srgbClr val="F37404"/>
                </a:solidFill>
                <a:latin typeface="Georgia" panose="02040502050405020303" pitchFamily="18" charset="0"/>
                <a:ea typeface="+mj-ea"/>
              </a:rPr>
              <a:t> (TESL):</a:t>
            </a:r>
          </a:p>
          <a:p>
            <a:pPr algn="ctr"/>
            <a:r>
              <a:rPr lang="en-US" sz="4400" b="1" dirty="0">
                <a:solidFill>
                  <a:srgbClr val="F37404"/>
                </a:solidFill>
                <a:latin typeface="Georgia" panose="02040502050405020303" pitchFamily="18" charset="0"/>
                <a:ea typeface="+mj-ea"/>
              </a:rPr>
              <a:t>Mixed Mode (MPPZA2AKA)</a:t>
            </a:r>
            <a:endParaRPr lang="en-MY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9D3A07-B5FE-0E43-9590-9573E0B559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83" t="16812" r="2838" b="17102"/>
          <a:stretch/>
        </p:blipFill>
        <p:spPr>
          <a:xfrm>
            <a:off x="1415846" y="2011853"/>
            <a:ext cx="8885584" cy="4532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3812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68F9210-4678-714F-B782-613B6BF8EA34}"/>
              </a:ext>
            </a:extLst>
          </p:cNvPr>
          <p:cNvSpPr txBox="1"/>
          <p:nvPr/>
        </p:nvSpPr>
        <p:spPr>
          <a:xfrm>
            <a:off x="1395967" y="1082138"/>
            <a:ext cx="935391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rgbClr val="F37404"/>
                </a:solidFill>
                <a:latin typeface="Georgia" panose="02040502050405020303" pitchFamily="18" charset="0"/>
                <a:ea typeface="+mj-ea"/>
              </a:rPr>
              <a:t>University Electives (3 credits)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C79FFA-1465-0C42-8012-B2B39105B400}"/>
              </a:ext>
            </a:extLst>
          </p:cNvPr>
          <p:cNvSpPr txBox="1"/>
          <p:nvPr/>
        </p:nvSpPr>
        <p:spPr>
          <a:xfrm>
            <a:off x="815009" y="2047459"/>
            <a:ext cx="10992678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Choose any 1 (one)</a:t>
            </a:r>
          </a:p>
          <a:p>
            <a:endParaRPr lang="en-US" sz="24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UBSE 1123/ UBSS 6013 </a:t>
            </a:r>
            <a:r>
              <a:rPr lang="en-US" sz="2800" b="1" dirty="0" err="1"/>
              <a:t>Organisation</a:t>
            </a:r>
            <a:r>
              <a:rPr lang="en-US" sz="2800" b="1" dirty="0"/>
              <a:t> Behavior and Development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MBSA 1533/UBSS 6023 Business Ethics, Responsibility and Sustainability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UPPF 6033/ UHPS 6013 Dynamics of Leadership</a:t>
            </a:r>
          </a:p>
          <a:p>
            <a:endParaRPr lang="en-US" sz="2400" b="1" dirty="0"/>
          </a:p>
          <a:p>
            <a:r>
              <a:rPr lang="en-US" sz="2800" dirty="0"/>
              <a:t>For for more choices &amp; info, refer to:</a:t>
            </a:r>
          </a:p>
          <a:p>
            <a:r>
              <a:rPr lang="en-US" sz="2400" b="1" dirty="0">
                <a:hlinkClick r:id="rId2"/>
              </a:rPr>
              <a:t>https://sps.utm.my/academic-related-resources/</a:t>
            </a:r>
            <a:endParaRPr lang="en-US" sz="2400" b="1" dirty="0"/>
          </a:p>
          <a:p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9644479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0C57826-2DD8-5045-9ECE-48E4A69CB16C}"/>
              </a:ext>
            </a:extLst>
          </p:cNvPr>
          <p:cNvSpPr txBox="1"/>
          <p:nvPr/>
        </p:nvSpPr>
        <p:spPr>
          <a:xfrm>
            <a:off x="469900" y="749996"/>
            <a:ext cx="110617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rgbClr val="F37404"/>
                </a:solidFill>
                <a:latin typeface="Georgia" panose="02040502050405020303" pitchFamily="18" charset="0"/>
                <a:ea typeface="+mj-ea"/>
              </a:rPr>
              <a:t>Faculty Compulsory Courses </a:t>
            </a:r>
          </a:p>
          <a:p>
            <a:pPr algn="ctr"/>
            <a:r>
              <a:rPr lang="en-US" sz="4400" b="1" dirty="0">
                <a:solidFill>
                  <a:srgbClr val="F37404"/>
                </a:solidFill>
                <a:latin typeface="Georgia" panose="02040502050405020303" pitchFamily="18" charset="0"/>
                <a:ea typeface="+mj-ea"/>
              </a:rPr>
              <a:t>(7 Credits)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E07E37-5871-FD4C-935A-0A5EF8B40EAC}"/>
              </a:ext>
            </a:extLst>
          </p:cNvPr>
          <p:cNvSpPr txBox="1"/>
          <p:nvPr/>
        </p:nvSpPr>
        <p:spPr>
          <a:xfrm>
            <a:off x="711200" y="2387046"/>
            <a:ext cx="105791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MPPU 1074 Research Methodology and Data Analyses in Education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MPPU 1003 Innovation on Learning and Teaching</a:t>
            </a:r>
          </a:p>
          <a:p>
            <a:endParaRPr lang="en-US" sz="28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For </a:t>
            </a:r>
            <a:r>
              <a:rPr lang="en-US" sz="2800" dirty="0" err="1"/>
              <a:t>Sem</a:t>
            </a:r>
            <a:r>
              <a:rPr lang="en-US" sz="2800" dirty="0"/>
              <a:t> 2020/2021 (2), KL students are to register and join the online classes conducted by School of Education, JB for MPPU 1074.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MPPU 1003 is offered in FSSH KL, so KL students are to register and join the class conducted by FSSH KL.</a:t>
            </a:r>
          </a:p>
        </p:txBody>
      </p:sp>
    </p:spTree>
    <p:extLst>
      <p:ext uri="{BB962C8B-B14F-4D97-AF65-F5344CB8AC3E}">
        <p14:creationId xmlns:p14="http://schemas.microsoft.com/office/powerpoint/2010/main" val="11348449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E94AE21-74E9-4DF1-BDDA-B25C0C6EA540}"/>
              </a:ext>
            </a:extLst>
          </p:cNvPr>
          <p:cNvSpPr txBox="1"/>
          <p:nvPr/>
        </p:nvSpPr>
        <p:spPr>
          <a:xfrm>
            <a:off x="2203908" y="2367171"/>
            <a:ext cx="7784183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37404"/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Segoe UI" panose="020B0502040204020203" pitchFamily="34" charset="0"/>
              </a:rPr>
              <a:t>Welcoming Session by </a:t>
            </a:r>
          </a:p>
          <a:p>
            <a:pPr algn="ctr"/>
            <a:endParaRPr lang="en-US" sz="4400" b="1" dirty="0">
              <a:solidFill>
                <a:srgbClr val="F37404"/>
              </a:solidFill>
              <a:latin typeface="Georgia" panose="02040502050405020303" pitchFamily="18" charset="0"/>
              <a:ea typeface="+mj-ea"/>
              <a:cs typeface="Segoe UI" panose="020B0502040204020203" pitchFamily="34" charset="0"/>
            </a:endParaRPr>
          </a:p>
          <a:p>
            <a:pPr algn="ctr"/>
            <a:r>
              <a:rPr lang="en-US" sz="4400" b="1" dirty="0">
                <a:solidFill>
                  <a:srgbClr val="F37404"/>
                </a:solidFill>
                <a:latin typeface="Georgia" panose="02040502050405020303" pitchFamily="18" charset="0"/>
                <a:ea typeface="+mj-ea"/>
                <a:cs typeface="Segoe UI" panose="020B0502040204020203" pitchFamily="34" charset="0"/>
              </a:rPr>
              <a:t>Director of FSSHKL</a:t>
            </a:r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3400560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7827D23-794C-AE4F-BDFC-3B2AF21AB6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639990"/>
            <a:ext cx="8933622" cy="521801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2D68D3F-0347-384C-947D-39A725EFB85F}"/>
              </a:ext>
            </a:extLst>
          </p:cNvPr>
          <p:cNvSpPr txBox="1"/>
          <p:nvPr/>
        </p:nvSpPr>
        <p:spPr>
          <a:xfrm>
            <a:off x="469900" y="497938"/>
            <a:ext cx="114681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 err="1">
                <a:solidFill>
                  <a:srgbClr val="F37404"/>
                </a:solidFill>
                <a:latin typeface="Georgia" panose="02040502050405020303" pitchFamily="18" charset="0"/>
                <a:ea typeface="+mj-ea"/>
              </a:rPr>
              <a:t>Programme</a:t>
            </a:r>
            <a:r>
              <a:rPr lang="en-US" sz="4400" b="1" dirty="0">
                <a:solidFill>
                  <a:srgbClr val="F37404"/>
                </a:solidFill>
                <a:latin typeface="Georgia" panose="02040502050405020303" pitchFamily="18" charset="0"/>
                <a:ea typeface="+mj-ea"/>
              </a:rPr>
              <a:t> </a:t>
            </a:r>
            <a:r>
              <a:rPr lang="en-US" sz="4400" b="1" dirty="0" err="1">
                <a:solidFill>
                  <a:srgbClr val="F37404"/>
                </a:solidFill>
                <a:latin typeface="Georgia" panose="02040502050405020303" pitchFamily="18" charset="0"/>
                <a:ea typeface="+mj-ea"/>
              </a:rPr>
              <a:t>Specialisation</a:t>
            </a:r>
            <a:r>
              <a:rPr lang="en-US" sz="4400" b="1" dirty="0">
                <a:solidFill>
                  <a:srgbClr val="F37404"/>
                </a:solidFill>
                <a:latin typeface="Georgia" panose="02040502050405020303" pitchFamily="18" charset="0"/>
                <a:ea typeface="+mj-ea"/>
              </a:rPr>
              <a:t> </a:t>
            </a:r>
          </a:p>
          <a:p>
            <a:pPr algn="ctr"/>
            <a:r>
              <a:rPr lang="en-US" sz="4400" b="1" dirty="0">
                <a:solidFill>
                  <a:srgbClr val="F37404"/>
                </a:solidFill>
                <a:latin typeface="Georgia" panose="02040502050405020303" pitchFamily="18" charset="0"/>
                <a:ea typeface="+mj-ea"/>
              </a:rPr>
              <a:t>(12 credits)</a:t>
            </a:r>
          </a:p>
        </p:txBody>
      </p:sp>
    </p:spTree>
    <p:extLst>
      <p:ext uri="{BB962C8B-B14F-4D97-AF65-F5344CB8AC3E}">
        <p14:creationId xmlns:p14="http://schemas.microsoft.com/office/powerpoint/2010/main" val="34430985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87E746B-64E8-2D43-BEF4-1A9607FA3033}"/>
              </a:ext>
            </a:extLst>
          </p:cNvPr>
          <p:cNvSpPr txBox="1"/>
          <p:nvPr/>
        </p:nvSpPr>
        <p:spPr>
          <a:xfrm>
            <a:off x="721139" y="1318022"/>
            <a:ext cx="10688983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Dissertation is to be registered during the second semester onwards, after completing other courses.</a:t>
            </a:r>
          </a:p>
          <a:p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Students need to refer to Dissertation Code guideline every semester when registering.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Students must submit their Progress Report via GSMS every semester starting from the semester they register for dissertation.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Students must present their dissertation proposal orally to two (2) internal examiners by the 2</a:t>
            </a:r>
            <a:r>
              <a:rPr lang="en-US" sz="2400" baseline="30000" dirty="0"/>
              <a:t>nd</a:t>
            </a:r>
            <a:r>
              <a:rPr lang="en-US" sz="2400" dirty="0"/>
              <a:t> Semester/ latest 3</a:t>
            </a:r>
            <a:r>
              <a:rPr lang="en-US" sz="2400" baseline="30000" dirty="0"/>
              <a:t>rd</a:t>
            </a:r>
            <a:r>
              <a:rPr lang="en-US" sz="2400" dirty="0"/>
              <a:t> Semester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Students must sit for viva-voce after completing their dissertation.</a:t>
            </a:r>
            <a:endParaRPr lang="en-US" sz="2800" dirty="0"/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E44E7E-4E50-1B48-943F-15F006FC55EB}"/>
              </a:ext>
            </a:extLst>
          </p:cNvPr>
          <p:cNvSpPr txBox="1"/>
          <p:nvPr/>
        </p:nvSpPr>
        <p:spPr>
          <a:xfrm>
            <a:off x="1235211" y="652653"/>
            <a:ext cx="966083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rgbClr val="F37404"/>
                </a:solidFill>
                <a:latin typeface="Georgia" panose="02040502050405020303" pitchFamily="18" charset="0"/>
                <a:ea typeface="+mj-ea"/>
              </a:rPr>
              <a:t>Dissertation (23 Credits)</a:t>
            </a:r>
          </a:p>
        </p:txBody>
      </p:sp>
    </p:spTree>
    <p:extLst>
      <p:ext uri="{BB962C8B-B14F-4D97-AF65-F5344CB8AC3E}">
        <p14:creationId xmlns:p14="http://schemas.microsoft.com/office/powerpoint/2010/main" val="40982843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701274F-59C8-7149-88B3-29D2A08913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6608" y="1295293"/>
            <a:ext cx="7255591" cy="53639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D13A7B8-ED5E-5E45-BA65-23C661F2781B}"/>
              </a:ext>
            </a:extLst>
          </p:cNvPr>
          <p:cNvSpPr txBox="1"/>
          <p:nvPr/>
        </p:nvSpPr>
        <p:spPr>
          <a:xfrm>
            <a:off x="1415846" y="346642"/>
            <a:ext cx="935391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rgbClr val="F37404"/>
                </a:solidFill>
                <a:latin typeface="Georgia" panose="02040502050405020303" pitchFamily="18" charset="0"/>
                <a:ea typeface="+mj-ea"/>
              </a:rPr>
              <a:t>Dissertation Code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5A8D3B7-71BB-9344-8B24-9B533A254531}"/>
              </a:ext>
            </a:extLst>
          </p:cNvPr>
          <p:cNvSpPr/>
          <p:nvPr/>
        </p:nvSpPr>
        <p:spPr>
          <a:xfrm>
            <a:off x="7104993" y="1965434"/>
            <a:ext cx="2249214" cy="11561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2652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D13A7B8-ED5E-5E45-BA65-23C661F2781B}"/>
              </a:ext>
            </a:extLst>
          </p:cNvPr>
          <p:cNvSpPr txBox="1"/>
          <p:nvPr/>
        </p:nvSpPr>
        <p:spPr>
          <a:xfrm>
            <a:off x="1217063" y="366521"/>
            <a:ext cx="995451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rgbClr val="F37404"/>
                </a:solidFill>
                <a:latin typeface="Georgia" panose="02040502050405020303" pitchFamily="18" charset="0"/>
                <a:ea typeface="+mj-ea"/>
              </a:rPr>
              <a:t>Grading System for Mixed Mode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7F8ED23-9347-3847-A1EF-EF28A1FAE2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825" y="1135962"/>
            <a:ext cx="9945757" cy="5367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9146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A5F1330-702E-914F-A182-0267F527E3CF}"/>
              </a:ext>
            </a:extLst>
          </p:cNvPr>
          <p:cNvSpPr txBox="1"/>
          <p:nvPr/>
        </p:nvSpPr>
        <p:spPr>
          <a:xfrm>
            <a:off x="1415846" y="346642"/>
            <a:ext cx="935391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 err="1">
                <a:solidFill>
                  <a:srgbClr val="F37404"/>
                </a:solidFill>
                <a:latin typeface="Georgia" panose="02040502050405020303" pitchFamily="18" charset="0"/>
                <a:ea typeface="+mj-ea"/>
              </a:rPr>
              <a:t>M.Ed</a:t>
            </a:r>
            <a:r>
              <a:rPr lang="en-US" sz="4400" b="1" dirty="0">
                <a:solidFill>
                  <a:srgbClr val="F37404"/>
                </a:solidFill>
                <a:latin typeface="Georgia" panose="02040502050405020303" pitchFamily="18" charset="0"/>
                <a:ea typeface="+mj-ea"/>
              </a:rPr>
              <a:t> (TESL):</a:t>
            </a:r>
          </a:p>
          <a:p>
            <a:pPr algn="ctr"/>
            <a:r>
              <a:rPr lang="en-US" sz="4400" b="1" dirty="0">
                <a:solidFill>
                  <a:srgbClr val="F37404"/>
                </a:solidFill>
                <a:latin typeface="Georgia" panose="02040502050405020303" pitchFamily="18" charset="0"/>
                <a:ea typeface="+mj-ea"/>
              </a:rPr>
              <a:t>Full Research (MPPZA3AKA)</a:t>
            </a:r>
            <a:endParaRPr lang="en-MY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AFB221-78FF-914C-BC19-B38005C9DA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700" y="1793192"/>
            <a:ext cx="9829800" cy="4814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282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68F9210-4678-714F-B782-613B6BF8EA34}"/>
              </a:ext>
            </a:extLst>
          </p:cNvPr>
          <p:cNvSpPr txBox="1"/>
          <p:nvPr/>
        </p:nvSpPr>
        <p:spPr>
          <a:xfrm>
            <a:off x="1395967" y="1082138"/>
            <a:ext cx="935391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rgbClr val="F37404"/>
                </a:solidFill>
                <a:latin typeface="Georgia" panose="02040502050405020303" pitchFamily="18" charset="0"/>
                <a:ea typeface="+mj-ea"/>
              </a:rPr>
              <a:t>University Electives (3 credits)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C79FFA-1465-0C42-8012-B2B39105B400}"/>
              </a:ext>
            </a:extLst>
          </p:cNvPr>
          <p:cNvSpPr txBox="1"/>
          <p:nvPr/>
        </p:nvSpPr>
        <p:spPr>
          <a:xfrm>
            <a:off x="815009" y="2047459"/>
            <a:ext cx="10992678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Choose any 1 (one)</a:t>
            </a:r>
          </a:p>
          <a:p>
            <a:endParaRPr lang="en-US" sz="24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UBSE 1123/ UBSS 6013 </a:t>
            </a:r>
            <a:r>
              <a:rPr lang="en-US" sz="2800" b="1" dirty="0" err="1"/>
              <a:t>Organisation</a:t>
            </a:r>
            <a:r>
              <a:rPr lang="en-US" sz="2800" b="1" dirty="0"/>
              <a:t> Behavior and Development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MBSA 1533/UBSS 6023 Business Ethics, Responsibility and Sustainability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UPPF 6033/ UHPS 6013 Dynamics of Leadership</a:t>
            </a:r>
          </a:p>
          <a:p>
            <a:endParaRPr lang="en-US" sz="2400" b="1" dirty="0"/>
          </a:p>
          <a:p>
            <a:r>
              <a:rPr lang="en-US" sz="2800" dirty="0"/>
              <a:t>For for more choices &amp; info, refer to:</a:t>
            </a:r>
          </a:p>
          <a:p>
            <a:r>
              <a:rPr lang="en-US" sz="2400" b="1" dirty="0">
                <a:hlinkClick r:id="rId2"/>
              </a:rPr>
              <a:t>https://sps.utm.my/academic-related-resources/</a:t>
            </a:r>
            <a:endParaRPr lang="en-US" sz="2400" b="1" dirty="0"/>
          </a:p>
          <a:p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0631285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0C57826-2DD8-5045-9ECE-48E4A69CB16C}"/>
              </a:ext>
            </a:extLst>
          </p:cNvPr>
          <p:cNvSpPr txBox="1"/>
          <p:nvPr/>
        </p:nvSpPr>
        <p:spPr>
          <a:xfrm>
            <a:off x="0" y="1138872"/>
            <a:ext cx="12192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F37404"/>
                </a:solidFill>
                <a:latin typeface="Georgia" panose="02040502050405020303" pitchFamily="18" charset="0"/>
                <a:ea typeface="+mj-ea"/>
              </a:rPr>
              <a:t>Faculty Compulsory Courses (7 Credits)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E07E37-5871-FD4C-935A-0A5EF8B40EAC}"/>
              </a:ext>
            </a:extLst>
          </p:cNvPr>
          <p:cNvSpPr txBox="1"/>
          <p:nvPr/>
        </p:nvSpPr>
        <p:spPr>
          <a:xfrm>
            <a:off x="901700" y="2425146"/>
            <a:ext cx="1001146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MPPU 1060 Research Methodology and Data Analysis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MPPU 1070 Critical Analysis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MPPU 1080 Academic Writing</a:t>
            </a:r>
          </a:p>
          <a:p>
            <a:endParaRPr lang="en-US" sz="28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For </a:t>
            </a:r>
            <a:r>
              <a:rPr lang="en-US" sz="2800" dirty="0" err="1"/>
              <a:t>Sem</a:t>
            </a:r>
            <a:r>
              <a:rPr lang="en-US" sz="2800" dirty="0"/>
              <a:t> 2020/2021 (2), all classes are conducted online by School of Education, JB so KL students are to register and join all the classes there. </a:t>
            </a:r>
          </a:p>
        </p:txBody>
      </p:sp>
    </p:spTree>
    <p:extLst>
      <p:ext uri="{BB962C8B-B14F-4D97-AF65-F5344CB8AC3E}">
        <p14:creationId xmlns:p14="http://schemas.microsoft.com/office/powerpoint/2010/main" val="16518002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87E746B-64E8-2D43-BEF4-1A9607FA3033}"/>
              </a:ext>
            </a:extLst>
          </p:cNvPr>
          <p:cNvSpPr txBox="1"/>
          <p:nvPr/>
        </p:nvSpPr>
        <p:spPr>
          <a:xfrm>
            <a:off x="681383" y="970136"/>
            <a:ext cx="10688983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Students need register the right research code every semester, starting from the first semester.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Students must submit their Progress Report via GSMS every semester, reporting their research and writing progress.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Students must present their thesis proposal orally to two (2) internal examiners by the 2</a:t>
            </a:r>
            <a:r>
              <a:rPr lang="en-US" sz="2400" baseline="30000" dirty="0"/>
              <a:t>nd</a:t>
            </a:r>
            <a:r>
              <a:rPr lang="en-US" sz="2400" dirty="0"/>
              <a:t> Semester/ latest 3</a:t>
            </a:r>
            <a:r>
              <a:rPr lang="en-US" sz="2400" baseline="30000" dirty="0"/>
              <a:t>rd</a:t>
            </a:r>
            <a:r>
              <a:rPr lang="en-US" sz="2400" dirty="0"/>
              <a:t> Semester.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Students must submit the NOTICE FOR THESIS SUBMISSION three (3) months prior to thesis submission.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Students must sit for viva-voce (1 internal examiner, 1 external examiner) after submitting their thesis.</a:t>
            </a:r>
            <a:endParaRPr lang="en-US" sz="2800" dirty="0"/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E44E7E-4E50-1B48-943F-15F006FC55EB}"/>
              </a:ext>
            </a:extLst>
          </p:cNvPr>
          <p:cNvSpPr txBox="1"/>
          <p:nvPr/>
        </p:nvSpPr>
        <p:spPr>
          <a:xfrm>
            <a:off x="1689650" y="610136"/>
            <a:ext cx="829586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F37404"/>
                </a:solidFill>
                <a:latin typeface="Georgia" panose="02040502050405020303" pitchFamily="18" charset="0"/>
                <a:ea typeface="+mj-ea"/>
              </a:rPr>
              <a:t>Master Thesis </a:t>
            </a:r>
          </a:p>
        </p:txBody>
      </p:sp>
    </p:spTree>
    <p:extLst>
      <p:ext uri="{BB962C8B-B14F-4D97-AF65-F5344CB8AC3E}">
        <p14:creationId xmlns:p14="http://schemas.microsoft.com/office/powerpoint/2010/main" val="6616575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6E2E46-603E-CA47-8F9E-AF6EF5C117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6200" y="1423224"/>
            <a:ext cx="6820221" cy="520468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3E77DA8-310B-E24B-8171-6915765F7DD1}"/>
              </a:ext>
            </a:extLst>
          </p:cNvPr>
          <p:cNvSpPr txBox="1"/>
          <p:nvPr/>
        </p:nvSpPr>
        <p:spPr>
          <a:xfrm>
            <a:off x="1349355" y="653783"/>
            <a:ext cx="935391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rgbClr val="F37404"/>
                </a:solidFill>
                <a:latin typeface="Georgia" panose="02040502050405020303" pitchFamily="18" charset="0"/>
                <a:ea typeface="+mj-ea"/>
              </a:rPr>
              <a:t>Master Thesis Code</a:t>
            </a:r>
          </a:p>
        </p:txBody>
      </p:sp>
    </p:spTree>
    <p:extLst>
      <p:ext uri="{BB962C8B-B14F-4D97-AF65-F5344CB8AC3E}">
        <p14:creationId xmlns:p14="http://schemas.microsoft.com/office/powerpoint/2010/main" val="17829817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D13A7B8-ED5E-5E45-BA65-23C661F2781B}"/>
              </a:ext>
            </a:extLst>
          </p:cNvPr>
          <p:cNvSpPr txBox="1"/>
          <p:nvPr/>
        </p:nvSpPr>
        <p:spPr>
          <a:xfrm>
            <a:off x="1217063" y="366521"/>
            <a:ext cx="995451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rgbClr val="F37404"/>
                </a:solidFill>
                <a:latin typeface="Georgia" panose="02040502050405020303" pitchFamily="18" charset="0"/>
                <a:ea typeface="+mj-ea"/>
              </a:rPr>
              <a:t>Grading System for Mixed Mode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7F8ED23-9347-3847-A1EF-EF28A1FAE2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825" y="1135962"/>
            <a:ext cx="9945757" cy="5367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3681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EAB91F-6C65-8D42-B946-6D4F9A8C3A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73253"/>
            <a:ext cx="11125200" cy="889000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F37404"/>
                </a:solidFill>
              </a:rPr>
              <a:t>Important Contact Person</a:t>
            </a: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16C08C26-3B01-BF47-946B-CBE14D0F4233}"/>
              </a:ext>
            </a:extLst>
          </p:cNvPr>
          <p:cNvSpPr/>
          <p:nvPr/>
        </p:nvSpPr>
        <p:spPr>
          <a:xfrm flipH="1">
            <a:off x="3210612" y="1062253"/>
            <a:ext cx="6008802" cy="118654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330200" dist="381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ounded Rectangle 56">
            <a:extLst>
              <a:ext uri="{FF2B5EF4-FFF2-40B4-BE49-F238E27FC236}">
                <a16:creationId xmlns:a16="http://schemas.microsoft.com/office/drawing/2014/main" id="{23ECDEAE-CA2D-E749-942E-341D238943A3}"/>
              </a:ext>
            </a:extLst>
          </p:cNvPr>
          <p:cNvSpPr/>
          <p:nvPr/>
        </p:nvSpPr>
        <p:spPr>
          <a:xfrm flipH="1">
            <a:off x="3210612" y="2489357"/>
            <a:ext cx="6008802" cy="118654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330200" dist="381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ounded Rectangle 54">
            <a:extLst>
              <a:ext uri="{FF2B5EF4-FFF2-40B4-BE49-F238E27FC236}">
                <a16:creationId xmlns:a16="http://schemas.microsoft.com/office/drawing/2014/main" id="{31982786-A931-314F-89D2-ABC5BCD4610C}"/>
              </a:ext>
            </a:extLst>
          </p:cNvPr>
          <p:cNvSpPr/>
          <p:nvPr/>
        </p:nvSpPr>
        <p:spPr>
          <a:xfrm flipH="1">
            <a:off x="3210612" y="3916461"/>
            <a:ext cx="6008802" cy="118654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330200" dist="381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17ED1E5D-49FA-874E-B3D5-698DDCB697CF}"/>
              </a:ext>
            </a:extLst>
          </p:cNvPr>
          <p:cNvSpPr/>
          <p:nvPr/>
        </p:nvSpPr>
        <p:spPr>
          <a:xfrm flipH="1">
            <a:off x="4474018" y="1568934"/>
            <a:ext cx="3807869" cy="430887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r>
              <a:rPr lang="en-US" sz="1400" dirty="0">
                <a:latin typeface="Segoe UI Light" panose="020B0502040204020203" pitchFamily="34" charset="0"/>
              </a:rPr>
              <a:t>Director (Social Sciences and Humanities), FSSHKL</a:t>
            </a:r>
          </a:p>
          <a:p>
            <a:r>
              <a:rPr lang="en-US" sz="1400" dirty="0">
                <a:solidFill>
                  <a:srgbClr val="0903B5"/>
                </a:solidFill>
                <a:latin typeface="Segoe UI Light" panose="020B0502040204020203" pitchFamily="34" charset="0"/>
              </a:rPr>
              <a:t>ssarimah.kl@utm.my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12BA8EC3-AA97-E348-B1BF-FBFD4D6BFD36}"/>
              </a:ext>
            </a:extLst>
          </p:cNvPr>
          <p:cNvSpPr/>
          <p:nvPr/>
        </p:nvSpPr>
        <p:spPr>
          <a:xfrm flipH="1">
            <a:off x="4474018" y="1202067"/>
            <a:ext cx="3830995" cy="246221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r>
              <a:rPr lang="en-US" sz="1600" b="1" i="1" dirty="0">
                <a:solidFill>
                  <a:schemeClr val="accent4"/>
                </a:solidFill>
                <a:latin typeface="Georgia" panose="02040502050405020303" pitchFamily="18" charset="0"/>
              </a:rPr>
              <a:t>Assoc. Prof. Dr </a:t>
            </a:r>
            <a:r>
              <a:rPr lang="en-US" sz="1600" b="1" i="1" dirty="0" err="1">
                <a:solidFill>
                  <a:schemeClr val="accent4"/>
                </a:solidFill>
                <a:latin typeface="Georgia" panose="02040502050405020303" pitchFamily="18" charset="0"/>
              </a:rPr>
              <a:t>Sarimah</a:t>
            </a:r>
            <a:r>
              <a:rPr lang="en-US" sz="1600" b="1" i="1" dirty="0">
                <a:solidFill>
                  <a:schemeClr val="accent4"/>
                </a:solidFill>
                <a:latin typeface="Georgia" panose="02040502050405020303" pitchFamily="18" charset="0"/>
              </a:rPr>
              <a:t> </a:t>
            </a:r>
            <a:r>
              <a:rPr lang="en-US" sz="1600" b="1" i="1" dirty="0" err="1">
                <a:solidFill>
                  <a:schemeClr val="accent4"/>
                </a:solidFill>
                <a:latin typeface="Georgia" panose="02040502050405020303" pitchFamily="18" charset="0"/>
              </a:rPr>
              <a:t>Shamsudin</a:t>
            </a:r>
            <a:endParaRPr lang="en-US" sz="1600" b="1" i="1" dirty="0">
              <a:solidFill>
                <a:schemeClr val="accent4"/>
              </a:solidFill>
              <a:latin typeface="Georgia" panose="02040502050405020303" pitchFamily="18" charset="0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B57F41B5-E445-DD4A-830F-11F4C447307D}"/>
              </a:ext>
            </a:extLst>
          </p:cNvPr>
          <p:cNvSpPr/>
          <p:nvPr/>
        </p:nvSpPr>
        <p:spPr>
          <a:xfrm flipH="1">
            <a:off x="4474018" y="3148972"/>
            <a:ext cx="4628002" cy="430887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r>
              <a:rPr lang="en-US" sz="1400" dirty="0">
                <a:latin typeface="Segoe UI Light" panose="020B0502040204020203" pitchFamily="34" charset="0"/>
              </a:rPr>
              <a:t>Language Academy Postgraduate Programme Coordinator</a:t>
            </a:r>
          </a:p>
          <a:p>
            <a:r>
              <a:rPr lang="en-US" sz="1400" dirty="0">
                <a:solidFill>
                  <a:srgbClr val="0903B5"/>
                </a:solidFill>
                <a:latin typeface="Segoe UI Light" panose="020B0502040204020203" pitchFamily="34" charset="0"/>
              </a:rPr>
              <a:t>wanfarah@utm.my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EC738245-6423-B448-9994-5849DB7393D4}"/>
              </a:ext>
            </a:extLst>
          </p:cNvPr>
          <p:cNvSpPr/>
          <p:nvPr/>
        </p:nvSpPr>
        <p:spPr>
          <a:xfrm flipH="1">
            <a:off x="4474018" y="2842144"/>
            <a:ext cx="4170360" cy="246221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r>
              <a:rPr lang="en-US" sz="1600" b="1" i="1" dirty="0">
                <a:solidFill>
                  <a:schemeClr val="accent4"/>
                </a:solidFill>
                <a:latin typeface="Georgia" panose="02040502050405020303" pitchFamily="18" charset="0"/>
              </a:rPr>
              <a:t>Dr Wan Farah Wani Wan Fakhruddin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4199F5F2-8AA7-2B41-8586-84B0D7390112}"/>
              </a:ext>
            </a:extLst>
          </p:cNvPr>
          <p:cNvSpPr/>
          <p:nvPr/>
        </p:nvSpPr>
        <p:spPr>
          <a:xfrm flipH="1">
            <a:off x="4497144" y="4431555"/>
            <a:ext cx="3612808" cy="430887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r>
              <a:rPr lang="en-ID" sz="1400" dirty="0">
                <a:latin typeface="Segoe UI Light" panose="020B0502040204020203" pitchFamily="34" charset="0"/>
              </a:rPr>
              <a:t>TESL Postgraduate Programme Coordinator</a:t>
            </a:r>
          </a:p>
          <a:p>
            <a:r>
              <a:rPr lang="en-ID" sz="1400" dirty="0">
                <a:solidFill>
                  <a:srgbClr val="0903B5"/>
                </a:solidFill>
                <a:latin typeface="Segoe UI Light" panose="020B0502040204020203" pitchFamily="34" charset="0"/>
              </a:rPr>
              <a:t>nurhasmiza.kl@utm.my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B58DDC96-C59F-6C48-AF3C-8A5AC28EC04A}"/>
              </a:ext>
            </a:extLst>
          </p:cNvPr>
          <p:cNvSpPr/>
          <p:nvPr/>
        </p:nvSpPr>
        <p:spPr>
          <a:xfrm flipH="1">
            <a:off x="4474018" y="4157022"/>
            <a:ext cx="4538005" cy="246221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r>
              <a:rPr lang="en-ID" sz="1600" b="1" i="1" dirty="0">
                <a:solidFill>
                  <a:schemeClr val="accent4"/>
                </a:solidFill>
                <a:latin typeface="Georgia" panose="02040502050405020303" pitchFamily="18" charset="0"/>
              </a:rPr>
              <a:t>Dr </a:t>
            </a:r>
            <a:r>
              <a:rPr lang="en-ID" sz="1600" b="1" i="1" dirty="0" err="1">
                <a:solidFill>
                  <a:schemeClr val="accent4"/>
                </a:solidFill>
                <a:latin typeface="Georgia" panose="02040502050405020303" pitchFamily="18" charset="0"/>
              </a:rPr>
              <a:t>Nurhasmiza</a:t>
            </a:r>
            <a:r>
              <a:rPr lang="en-ID" sz="1600" b="1" i="1" dirty="0">
                <a:solidFill>
                  <a:schemeClr val="accent4"/>
                </a:solidFill>
                <a:latin typeface="Georgia" panose="02040502050405020303" pitchFamily="18" charset="0"/>
              </a:rPr>
              <a:t> Abu Hasan </a:t>
            </a:r>
            <a:r>
              <a:rPr lang="en-ID" sz="1600" b="1" i="1" dirty="0" err="1">
                <a:solidFill>
                  <a:schemeClr val="accent4"/>
                </a:solidFill>
                <a:latin typeface="Georgia" panose="02040502050405020303" pitchFamily="18" charset="0"/>
              </a:rPr>
              <a:t>Sazalli</a:t>
            </a:r>
            <a:endParaRPr lang="en-ID" sz="1600" b="1" i="1" dirty="0">
              <a:solidFill>
                <a:schemeClr val="accent4"/>
              </a:solidFill>
              <a:latin typeface="Georgia" panose="02040502050405020303" pitchFamily="18" charset="0"/>
            </a:endParaRPr>
          </a:p>
        </p:txBody>
      </p:sp>
      <p:sp>
        <p:nvSpPr>
          <p:cNvPr id="32" name="Rounded Rectangle 54">
            <a:extLst>
              <a:ext uri="{FF2B5EF4-FFF2-40B4-BE49-F238E27FC236}">
                <a16:creationId xmlns:a16="http://schemas.microsoft.com/office/drawing/2014/main" id="{78DC62AB-0B5D-4ACB-BD13-1147B0C068DD}"/>
              </a:ext>
            </a:extLst>
          </p:cNvPr>
          <p:cNvSpPr/>
          <p:nvPr/>
        </p:nvSpPr>
        <p:spPr>
          <a:xfrm flipH="1">
            <a:off x="3210612" y="5343565"/>
            <a:ext cx="6008802" cy="118654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330200" dist="381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62C74492-D741-4495-A571-47849532C16E}"/>
              </a:ext>
            </a:extLst>
          </p:cNvPr>
          <p:cNvSpPr/>
          <p:nvPr/>
        </p:nvSpPr>
        <p:spPr>
          <a:xfrm flipH="1">
            <a:off x="4474018" y="6076569"/>
            <a:ext cx="4628002" cy="430887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r>
              <a:rPr lang="en-ID" sz="1400" dirty="0">
                <a:latin typeface="Segoe UI Light" panose="020B0502040204020203" pitchFamily="34" charset="0"/>
              </a:rPr>
              <a:t>Assistant Administrative Officer</a:t>
            </a:r>
          </a:p>
          <a:p>
            <a:r>
              <a:rPr lang="en-ID" sz="1400" dirty="0">
                <a:solidFill>
                  <a:srgbClr val="0903B5"/>
                </a:solidFill>
                <a:latin typeface="Segoe UI Light" panose="020B0502040204020203" pitchFamily="34" charset="0"/>
              </a:rPr>
              <a:t>nadzrin@utm.my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64AB6E05-937E-482E-B5E9-8B53812571DD}"/>
              </a:ext>
            </a:extLst>
          </p:cNvPr>
          <p:cNvSpPr/>
          <p:nvPr/>
        </p:nvSpPr>
        <p:spPr>
          <a:xfrm flipH="1">
            <a:off x="4474018" y="5584126"/>
            <a:ext cx="4971638" cy="49244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r>
              <a:rPr lang="en-ID" sz="1600" b="1" i="1" dirty="0">
                <a:solidFill>
                  <a:schemeClr val="accent4"/>
                </a:solidFill>
                <a:latin typeface="Georgia" panose="02040502050405020303" pitchFamily="18" charset="0"/>
              </a:rPr>
              <a:t>Mr. Muhammad </a:t>
            </a:r>
            <a:r>
              <a:rPr lang="en-ID" sz="1600" b="1" i="1" dirty="0" err="1">
                <a:solidFill>
                  <a:schemeClr val="accent4"/>
                </a:solidFill>
                <a:latin typeface="Georgia" panose="02040502050405020303" pitchFamily="18" charset="0"/>
              </a:rPr>
              <a:t>Nadzrin</a:t>
            </a:r>
            <a:r>
              <a:rPr lang="en-ID" sz="1600" b="1" i="1" dirty="0">
                <a:solidFill>
                  <a:schemeClr val="accent4"/>
                </a:solidFill>
                <a:latin typeface="Georgia" panose="02040502050405020303" pitchFamily="18" charset="0"/>
              </a:rPr>
              <a:t> bin Abdullah Mohmmad </a:t>
            </a:r>
            <a:r>
              <a:rPr lang="en-ID" sz="1600" b="1" i="1" dirty="0" err="1">
                <a:solidFill>
                  <a:schemeClr val="accent4"/>
                </a:solidFill>
                <a:latin typeface="Georgia" panose="02040502050405020303" pitchFamily="18" charset="0"/>
              </a:rPr>
              <a:t>Suhaimi</a:t>
            </a:r>
            <a:endParaRPr lang="en-ID" sz="1600" b="1" i="1" dirty="0">
              <a:solidFill>
                <a:schemeClr val="accent4"/>
              </a:solidFill>
              <a:latin typeface="Georgia" panose="02040502050405020303" pitchFamily="18" charset="0"/>
            </a:endParaRPr>
          </a:p>
        </p:txBody>
      </p:sp>
      <p:pic>
        <p:nvPicPr>
          <p:cNvPr id="44" name="Google Shape;102;p2">
            <a:extLst>
              <a:ext uri="{FF2B5EF4-FFF2-40B4-BE49-F238E27FC236}">
                <a16:creationId xmlns:a16="http://schemas.microsoft.com/office/drawing/2014/main" id="{83C5B926-6893-4B59-8601-DB5B70B5371C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55246" y="1133740"/>
            <a:ext cx="745074" cy="106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103;p2">
            <a:extLst>
              <a:ext uri="{FF2B5EF4-FFF2-40B4-BE49-F238E27FC236}">
                <a16:creationId xmlns:a16="http://schemas.microsoft.com/office/drawing/2014/main" id="{537F9B9B-FB35-4D21-9FBD-28068F3704F1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81834" y="2590304"/>
            <a:ext cx="691898" cy="984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104;p2">
            <a:extLst>
              <a:ext uri="{FF2B5EF4-FFF2-40B4-BE49-F238E27FC236}">
                <a16:creationId xmlns:a16="http://schemas.microsoft.com/office/drawing/2014/main" id="{6291D014-A341-4EFD-8B51-EB9E3324F661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55244" y="3916461"/>
            <a:ext cx="745076" cy="1145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105;p2">
            <a:extLst>
              <a:ext uri="{FF2B5EF4-FFF2-40B4-BE49-F238E27FC236}">
                <a16:creationId xmlns:a16="http://schemas.microsoft.com/office/drawing/2014/main" id="{3C100A7C-E85F-4294-993B-22BAFBAFF3A0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535806" y="5337348"/>
            <a:ext cx="783951" cy="114584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55280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87E746B-64E8-2D43-BEF4-1A9607FA3033}"/>
              </a:ext>
            </a:extLst>
          </p:cNvPr>
          <p:cNvSpPr txBox="1"/>
          <p:nvPr/>
        </p:nvSpPr>
        <p:spPr>
          <a:xfrm>
            <a:off x="701261" y="1526727"/>
            <a:ext cx="10688983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Students who do not have background in education and TESL can still enroll in the Master in Education (TESL) </a:t>
            </a:r>
            <a:r>
              <a:rPr lang="en-US" sz="2400" dirty="0" err="1"/>
              <a:t>programme</a:t>
            </a:r>
            <a:r>
              <a:rPr lang="en-US" sz="2400" dirty="0"/>
              <a:t>.</a:t>
            </a:r>
          </a:p>
          <a:p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They just need to take the following courses before registering for the </a:t>
            </a:r>
            <a:r>
              <a:rPr lang="en-US" sz="2400" dirty="0" err="1"/>
              <a:t>Programme</a:t>
            </a:r>
            <a:r>
              <a:rPr lang="en-US" sz="2400" dirty="0"/>
              <a:t> </a:t>
            </a:r>
            <a:r>
              <a:rPr lang="en-US" sz="2400" dirty="0" err="1"/>
              <a:t>Specialisation</a:t>
            </a:r>
            <a:r>
              <a:rPr lang="en-US" sz="2400" dirty="0"/>
              <a:t> courses: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lvl="1"/>
            <a:r>
              <a:rPr lang="en-US" sz="2400" dirty="0"/>
              <a:t>1. LPPP 1113  Structure of English</a:t>
            </a:r>
          </a:p>
          <a:p>
            <a:pPr lvl="1"/>
            <a:r>
              <a:rPr lang="en-US" sz="2400" dirty="0"/>
              <a:t>2. LPPP 1123 Language Learning Theories</a:t>
            </a:r>
          </a:p>
          <a:p>
            <a:pPr lvl="1"/>
            <a:r>
              <a:rPr lang="en-US" sz="2400" dirty="0"/>
              <a:t>3. LPPP1133 Methodology in TESL II</a:t>
            </a:r>
          </a:p>
          <a:p>
            <a:pPr lvl="1"/>
            <a:endParaRPr lang="en-US" sz="2400" dirty="0"/>
          </a:p>
          <a:p>
            <a:pPr lvl="1"/>
            <a:r>
              <a:rPr lang="en-US" sz="2400" dirty="0"/>
              <a:t>For </a:t>
            </a:r>
            <a:r>
              <a:rPr lang="en-US" sz="2400" dirty="0" err="1"/>
              <a:t>Sem</a:t>
            </a:r>
            <a:r>
              <a:rPr lang="en-US" sz="2400" dirty="0"/>
              <a:t> 2020/2021 (2), all pre-requisite courses are offered at FSSH KL except for LPPP 1133.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E44E7E-4E50-1B48-943F-15F006FC55EB}"/>
              </a:ext>
            </a:extLst>
          </p:cNvPr>
          <p:cNvSpPr txBox="1"/>
          <p:nvPr/>
        </p:nvSpPr>
        <p:spPr>
          <a:xfrm>
            <a:off x="1689650" y="610136"/>
            <a:ext cx="829586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F37404"/>
                </a:solidFill>
                <a:latin typeface="Georgia" panose="02040502050405020303" pitchFamily="18" charset="0"/>
                <a:ea typeface="+mj-ea"/>
              </a:rPr>
              <a:t>Pre-Requisite Course </a:t>
            </a:r>
          </a:p>
        </p:txBody>
      </p:sp>
    </p:spTree>
    <p:extLst>
      <p:ext uri="{BB962C8B-B14F-4D97-AF65-F5344CB8AC3E}">
        <p14:creationId xmlns:p14="http://schemas.microsoft.com/office/powerpoint/2010/main" val="20367834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A5F1330-702E-914F-A182-0267F527E3CF}"/>
              </a:ext>
            </a:extLst>
          </p:cNvPr>
          <p:cNvSpPr txBox="1"/>
          <p:nvPr/>
        </p:nvSpPr>
        <p:spPr>
          <a:xfrm>
            <a:off x="1356212" y="653878"/>
            <a:ext cx="935391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rgbClr val="F37404"/>
                </a:solidFill>
                <a:latin typeface="Georgia" panose="02040502050405020303" pitchFamily="18" charset="0"/>
                <a:ea typeface="+mj-ea"/>
              </a:rPr>
              <a:t>Doctor of Philosophy  (TESL):</a:t>
            </a:r>
          </a:p>
          <a:p>
            <a:pPr algn="ctr"/>
            <a:r>
              <a:rPr lang="en-US" sz="4400" b="1" dirty="0">
                <a:solidFill>
                  <a:srgbClr val="F37404"/>
                </a:solidFill>
                <a:latin typeface="Georgia" panose="02040502050405020303" pitchFamily="18" charset="0"/>
                <a:ea typeface="+mj-ea"/>
              </a:rPr>
              <a:t>Full Research (PPPZA3AKA)</a:t>
            </a:r>
            <a:endParaRPr lang="en-MY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42F16D9-7E62-FD4A-BDE1-206D90F1D1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426" y="2100428"/>
            <a:ext cx="10492984" cy="4757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68284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68F9210-4678-714F-B782-613B6BF8EA34}"/>
              </a:ext>
            </a:extLst>
          </p:cNvPr>
          <p:cNvSpPr txBox="1"/>
          <p:nvPr/>
        </p:nvSpPr>
        <p:spPr>
          <a:xfrm>
            <a:off x="1395967" y="1082138"/>
            <a:ext cx="935391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rgbClr val="F37404"/>
                </a:solidFill>
                <a:latin typeface="Georgia" panose="02040502050405020303" pitchFamily="18" charset="0"/>
                <a:ea typeface="+mj-ea"/>
              </a:rPr>
              <a:t>University Electives (3 credits)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C79FFA-1465-0C42-8012-B2B39105B400}"/>
              </a:ext>
            </a:extLst>
          </p:cNvPr>
          <p:cNvSpPr txBox="1"/>
          <p:nvPr/>
        </p:nvSpPr>
        <p:spPr>
          <a:xfrm>
            <a:off x="815009" y="2047459"/>
            <a:ext cx="10992678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Choose any 1 (one)</a:t>
            </a:r>
          </a:p>
          <a:p>
            <a:endParaRPr lang="en-US" sz="24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UBSE 1123/ UBSS 6013 </a:t>
            </a:r>
            <a:r>
              <a:rPr lang="en-US" sz="2800" b="1" dirty="0" err="1"/>
              <a:t>Organisation</a:t>
            </a:r>
            <a:r>
              <a:rPr lang="en-US" sz="2800" b="1" dirty="0"/>
              <a:t> Behavior and Development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MBSA 1533/UBSS 6023 Business Ethics, Responsibility and Sustainability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UPPF 6033/ UHPS 6013 Dynamics of Leadership</a:t>
            </a:r>
          </a:p>
          <a:p>
            <a:endParaRPr lang="en-US" sz="2400" b="1" dirty="0"/>
          </a:p>
          <a:p>
            <a:r>
              <a:rPr lang="en-US" sz="2800" dirty="0"/>
              <a:t>For for more choices &amp; info, refer to:</a:t>
            </a:r>
          </a:p>
          <a:p>
            <a:r>
              <a:rPr lang="en-US" sz="2400" b="1" dirty="0">
                <a:hlinkClick r:id="rId2"/>
              </a:rPr>
              <a:t>https://sps.utm.my/academic-related-resources/</a:t>
            </a:r>
            <a:endParaRPr lang="en-US" sz="2400" b="1" dirty="0"/>
          </a:p>
          <a:p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98072831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0C57826-2DD8-5045-9ECE-48E4A69CB16C}"/>
              </a:ext>
            </a:extLst>
          </p:cNvPr>
          <p:cNvSpPr txBox="1"/>
          <p:nvPr/>
        </p:nvSpPr>
        <p:spPr>
          <a:xfrm>
            <a:off x="0" y="1138872"/>
            <a:ext cx="12192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F37404"/>
                </a:solidFill>
                <a:latin typeface="Georgia" panose="02040502050405020303" pitchFamily="18" charset="0"/>
                <a:ea typeface="+mj-ea"/>
              </a:rPr>
              <a:t>Faculty Compulsory Courses (7 Credits)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E07E37-5871-FD4C-935A-0A5EF8B40EAC}"/>
              </a:ext>
            </a:extLst>
          </p:cNvPr>
          <p:cNvSpPr txBox="1"/>
          <p:nvPr/>
        </p:nvSpPr>
        <p:spPr>
          <a:xfrm>
            <a:off x="838200" y="2425146"/>
            <a:ext cx="1007496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MPPU 1060 Research Methodology and Data Analysis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MPPU 1070 Critical Analysis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MPPU 1080 Academic Writing</a:t>
            </a:r>
          </a:p>
          <a:p>
            <a:endParaRPr lang="en-US" sz="28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For </a:t>
            </a:r>
            <a:r>
              <a:rPr lang="en-US" sz="2800" dirty="0" err="1"/>
              <a:t>Sem</a:t>
            </a:r>
            <a:r>
              <a:rPr lang="en-US" sz="2800" dirty="0"/>
              <a:t> 2020/2021 (2), all classes are conducted online by School of Education, JB so KL students are to register and join all the classes there</a:t>
            </a:r>
            <a:r>
              <a:rPr lang="en-US" sz="2800" b="1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1554049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87E746B-64E8-2D43-BEF4-1A9607FA3033}"/>
              </a:ext>
            </a:extLst>
          </p:cNvPr>
          <p:cNvSpPr txBox="1"/>
          <p:nvPr/>
        </p:nvSpPr>
        <p:spPr>
          <a:xfrm>
            <a:off x="681383" y="970136"/>
            <a:ext cx="10688983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Students need register the right research code every semester, starting from the first semester.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Students must submit their Progress Report via GSMS every semester, reporting their research and writing progress.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Students must present their thesis proposal orally to two (2) internal examiners by the 2</a:t>
            </a:r>
            <a:r>
              <a:rPr lang="en-US" sz="2400" baseline="30000" dirty="0"/>
              <a:t>nd</a:t>
            </a:r>
            <a:r>
              <a:rPr lang="en-US" sz="2400" dirty="0"/>
              <a:t> Semester/ latest 3</a:t>
            </a:r>
            <a:r>
              <a:rPr lang="en-US" sz="2400" baseline="30000" dirty="0"/>
              <a:t>rd</a:t>
            </a:r>
            <a:r>
              <a:rPr lang="en-US" sz="2400" dirty="0"/>
              <a:t> Semester.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Students must submit the NOTICE FOR THESIS SUBMISSION three (3) months prior to thesis submission.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Students must sit for viva-voce (1 internal examiner, 1 or 2 external examiner) after submitting their thesis.</a:t>
            </a:r>
            <a:endParaRPr lang="en-US" sz="2800" dirty="0"/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E44E7E-4E50-1B48-943F-15F006FC55EB}"/>
              </a:ext>
            </a:extLst>
          </p:cNvPr>
          <p:cNvSpPr txBox="1"/>
          <p:nvPr/>
        </p:nvSpPr>
        <p:spPr>
          <a:xfrm>
            <a:off x="1689650" y="610136"/>
            <a:ext cx="829586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F37404"/>
                </a:solidFill>
                <a:latin typeface="Georgia" panose="02040502050405020303" pitchFamily="18" charset="0"/>
                <a:ea typeface="+mj-ea"/>
              </a:rPr>
              <a:t>PhD Thesis </a:t>
            </a:r>
          </a:p>
        </p:txBody>
      </p:sp>
    </p:spTree>
    <p:extLst>
      <p:ext uri="{BB962C8B-B14F-4D97-AF65-F5344CB8AC3E}">
        <p14:creationId xmlns:p14="http://schemas.microsoft.com/office/powerpoint/2010/main" val="209883070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87E746B-64E8-2D43-BEF4-1A9607FA3033}"/>
              </a:ext>
            </a:extLst>
          </p:cNvPr>
          <p:cNvSpPr txBox="1"/>
          <p:nvPr/>
        </p:nvSpPr>
        <p:spPr>
          <a:xfrm>
            <a:off x="681383" y="970136"/>
            <a:ext cx="1068898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/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E44E7E-4E50-1B48-943F-15F006FC55EB}"/>
              </a:ext>
            </a:extLst>
          </p:cNvPr>
          <p:cNvSpPr txBox="1"/>
          <p:nvPr/>
        </p:nvSpPr>
        <p:spPr>
          <a:xfrm>
            <a:off x="1689650" y="610136"/>
            <a:ext cx="829586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F37404"/>
                </a:solidFill>
                <a:latin typeface="Georgia" panose="02040502050405020303" pitchFamily="18" charset="0"/>
                <a:ea typeface="+mj-ea"/>
              </a:rPr>
              <a:t>Publication Requirement for PhD in TESL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8FBFA85-9CED-E24A-8D2D-AEA249774185}"/>
              </a:ext>
            </a:extLst>
          </p:cNvPr>
          <p:cNvSpPr txBox="1"/>
          <p:nvPr/>
        </p:nvSpPr>
        <p:spPr>
          <a:xfrm>
            <a:off x="996674" y="2287875"/>
            <a:ext cx="100584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lnSpc>
                <a:spcPct val="150000"/>
              </a:lnSpc>
              <a:buFontTx/>
              <a:buAutoNum type="arabicPeriod"/>
              <a:defRPr/>
            </a:pPr>
            <a:r>
              <a:rPr lang="en-US" sz="2400" b="1" dirty="0">
                <a:ea typeface="Open Sans Light"/>
                <a:cs typeface="Segoe UI" panose="020B0502040204020203" pitchFamily="34" charset="0"/>
                <a:sym typeface="Open Sans Light"/>
              </a:rPr>
              <a:t>Normal thesis submission</a:t>
            </a:r>
            <a:r>
              <a:rPr lang="en-US" sz="2400" dirty="0">
                <a:ea typeface="Open Sans Light"/>
                <a:cs typeface="Segoe UI" panose="020B0502040204020203" pitchFamily="34" charset="0"/>
                <a:sym typeface="Open Sans Light"/>
              </a:rPr>
              <a:t> (6</a:t>
            </a:r>
            <a:r>
              <a:rPr lang="en-US" sz="2400" baseline="30000" dirty="0">
                <a:ea typeface="Open Sans Light"/>
                <a:cs typeface="Segoe UI" panose="020B0502040204020203" pitchFamily="34" charset="0"/>
                <a:sym typeface="Open Sans Light"/>
              </a:rPr>
              <a:t>th</a:t>
            </a:r>
            <a:r>
              <a:rPr lang="en-US" sz="2400" dirty="0">
                <a:ea typeface="Open Sans Light"/>
                <a:cs typeface="Segoe UI" panose="020B0502040204020203" pitchFamily="34" charset="0"/>
                <a:sym typeface="Open Sans Light"/>
              </a:rPr>
              <a:t> semester onwards)</a:t>
            </a:r>
          </a:p>
          <a:p>
            <a:pPr lvl="1">
              <a:lnSpc>
                <a:spcPct val="150000"/>
              </a:lnSpc>
              <a:defRPr/>
            </a:pPr>
            <a:r>
              <a:rPr lang="en-US" sz="2400" b="1" dirty="0">
                <a:ea typeface="Open Sans Light"/>
                <a:cs typeface="Segoe UI" panose="020B0502040204020203" pitchFamily="34" charset="0"/>
                <a:sym typeface="Open Sans Light"/>
              </a:rPr>
              <a:t>One (1)</a:t>
            </a:r>
            <a:r>
              <a:rPr lang="en-US" sz="2400" dirty="0">
                <a:ea typeface="Open Sans Light"/>
                <a:cs typeface="Segoe UI" panose="020B0502040204020203" pitchFamily="34" charset="0"/>
                <a:sym typeface="Open Sans Light"/>
              </a:rPr>
              <a:t> journal article indexed in Web of Science (WOS) or </a:t>
            </a:r>
            <a:r>
              <a:rPr lang="en-US" sz="2400" b="1" dirty="0">
                <a:ea typeface="Open Sans Light"/>
                <a:cs typeface="Segoe UI" panose="020B0502040204020203" pitchFamily="34" charset="0"/>
                <a:sym typeface="Open Sans Light"/>
              </a:rPr>
              <a:t>2</a:t>
            </a:r>
            <a:r>
              <a:rPr lang="en-US" sz="2400" dirty="0">
                <a:ea typeface="Open Sans Light"/>
                <a:cs typeface="Segoe UI" panose="020B0502040204020203" pitchFamily="34" charset="0"/>
                <a:sym typeface="Open Sans Light"/>
              </a:rPr>
              <a:t> articles indexed in Scopus/ ERA/ </a:t>
            </a:r>
            <a:r>
              <a:rPr lang="en-US" sz="2400" dirty="0" err="1">
                <a:ea typeface="Open Sans Light"/>
                <a:cs typeface="Segoe UI" panose="020B0502040204020203" pitchFamily="34" charset="0"/>
                <a:sym typeface="Open Sans Light"/>
              </a:rPr>
              <a:t>MyJournal</a:t>
            </a:r>
            <a:endParaRPr lang="en-US" sz="2400" dirty="0">
              <a:ea typeface="Open Sans Light"/>
              <a:cs typeface="Segoe UI" panose="020B0502040204020203" pitchFamily="34" charset="0"/>
              <a:sym typeface="Open Sans Light"/>
            </a:endParaRPr>
          </a:p>
          <a:p>
            <a:pPr lvl="1">
              <a:lnSpc>
                <a:spcPct val="150000"/>
              </a:lnSpc>
              <a:defRPr/>
            </a:pPr>
            <a:endParaRPr lang="en-US" sz="2400" dirty="0">
              <a:ea typeface="Open Sans Light"/>
              <a:cs typeface="Segoe UI" panose="020B0502040204020203" pitchFamily="34" charset="0"/>
              <a:sym typeface="Open Sans Light"/>
            </a:endParaRPr>
          </a:p>
          <a:p>
            <a:pPr marL="342900" lvl="0" indent="-342900">
              <a:lnSpc>
                <a:spcPct val="150000"/>
              </a:lnSpc>
              <a:buFontTx/>
              <a:buAutoNum type="arabicPeriod"/>
              <a:defRPr/>
            </a:pPr>
            <a:r>
              <a:rPr lang="en-US" sz="2400" b="1" dirty="0">
                <a:cs typeface="Segoe UI" panose="020B0502040204020203" pitchFamily="34" charset="0"/>
                <a:sym typeface="Open Sans Light"/>
              </a:rPr>
              <a:t>Early thesis submission </a:t>
            </a:r>
            <a:r>
              <a:rPr lang="en-US" sz="2400" dirty="0">
                <a:cs typeface="Segoe UI" panose="020B0502040204020203" pitchFamily="34" charset="0"/>
                <a:sym typeface="Open Sans Light"/>
              </a:rPr>
              <a:t>(5</a:t>
            </a:r>
            <a:r>
              <a:rPr lang="en-US" sz="2400" baseline="30000" dirty="0">
                <a:cs typeface="Segoe UI" panose="020B0502040204020203" pitchFamily="34" charset="0"/>
                <a:sym typeface="Open Sans Light"/>
              </a:rPr>
              <a:t>th</a:t>
            </a:r>
            <a:r>
              <a:rPr lang="en-US" sz="2400" dirty="0">
                <a:cs typeface="Segoe UI" panose="020B0502040204020203" pitchFamily="34" charset="0"/>
                <a:sym typeface="Open Sans Light"/>
              </a:rPr>
              <a:t> semester)</a:t>
            </a:r>
          </a:p>
          <a:p>
            <a:pPr lvl="1">
              <a:lnSpc>
                <a:spcPct val="150000"/>
              </a:lnSpc>
              <a:defRPr/>
            </a:pPr>
            <a:r>
              <a:rPr lang="en-US" sz="2400" b="1" dirty="0">
                <a:cs typeface="Segoe UI" panose="020B0502040204020203" pitchFamily="34" charset="0"/>
                <a:sym typeface="Open Sans Light"/>
              </a:rPr>
              <a:t>Two (2) </a:t>
            </a:r>
            <a:r>
              <a:rPr lang="en-US" sz="2400" dirty="0">
                <a:cs typeface="Segoe UI" panose="020B0502040204020203" pitchFamily="34" charset="0"/>
                <a:sym typeface="Open Sans Light"/>
              </a:rPr>
              <a:t>journal articles indexed in WOS/ Scopus/ ERA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171780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EC4AEFC-2CF9-E647-8431-2855A728C4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6" b="1482"/>
          <a:stretch/>
        </p:blipFill>
        <p:spPr>
          <a:xfrm>
            <a:off x="4845863" y="526469"/>
            <a:ext cx="6063437" cy="609506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77180CD-96A3-B747-8241-3B58BB26AEED}"/>
              </a:ext>
            </a:extLst>
          </p:cNvPr>
          <p:cNvSpPr txBox="1"/>
          <p:nvPr/>
        </p:nvSpPr>
        <p:spPr>
          <a:xfrm>
            <a:off x="587355" y="2850726"/>
            <a:ext cx="3730645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rgbClr val="F37404"/>
                </a:solidFill>
                <a:latin typeface="Georgia" panose="02040502050405020303" pitchFamily="18" charset="0"/>
                <a:ea typeface="+mj-ea"/>
              </a:rPr>
              <a:t>PhD Thesis </a:t>
            </a:r>
          </a:p>
          <a:p>
            <a:pPr algn="ctr"/>
            <a:r>
              <a:rPr lang="en-US" sz="4400" b="1" dirty="0">
                <a:solidFill>
                  <a:srgbClr val="F37404"/>
                </a:solidFill>
                <a:latin typeface="Georgia" panose="02040502050405020303" pitchFamily="18" charset="0"/>
                <a:ea typeface="+mj-ea"/>
              </a:rPr>
              <a:t>Code</a:t>
            </a:r>
          </a:p>
        </p:txBody>
      </p:sp>
    </p:spTree>
    <p:extLst>
      <p:ext uri="{BB962C8B-B14F-4D97-AF65-F5344CB8AC3E}">
        <p14:creationId xmlns:p14="http://schemas.microsoft.com/office/powerpoint/2010/main" val="94112046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CCD0AE1-3B76-4F4D-BD44-5C911EFD532D}"/>
              </a:ext>
            </a:extLst>
          </p:cNvPr>
          <p:cNvSpPr txBox="1"/>
          <p:nvPr/>
        </p:nvSpPr>
        <p:spPr>
          <a:xfrm>
            <a:off x="2203908" y="2367171"/>
            <a:ext cx="7784183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rgbClr val="F37404"/>
                </a:solidFill>
                <a:latin typeface="Georgia" panose="02040502050405020303" pitchFamily="18" charset="0"/>
                <a:ea typeface="+mj-ea"/>
                <a:cs typeface="Segoe UI" panose="020B0502040204020203" pitchFamily="34" charset="0"/>
              </a:rPr>
              <a:t>Language Academy Programmes</a:t>
            </a:r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280283446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1AA2A670-4772-4504-9A86-BE460BACA39F}"/>
              </a:ext>
            </a:extLst>
          </p:cNvPr>
          <p:cNvSpPr/>
          <p:nvPr/>
        </p:nvSpPr>
        <p:spPr>
          <a:xfrm>
            <a:off x="2732747" y="530093"/>
            <a:ext cx="6726506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37404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KEY RESEARCH AREAS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B9810A48-58EE-4653-9094-4015568448A4}"/>
              </a:ext>
            </a:extLst>
          </p:cNvPr>
          <p:cNvSpPr/>
          <p:nvPr/>
        </p:nvSpPr>
        <p:spPr>
          <a:xfrm>
            <a:off x="417124" y="2081501"/>
            <a:ext cx="3475133" cy="43088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22225">
                  <a:noFill/>
                </a:ln>
                <a:solidFill>
                  <a:srgbClr val="083D65"/>
                </a:solidFill>
                <a:effectLst/>
                <a:uLnTx/>
                <a:uFillTx/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Applied Linguistics</a:t>
            </a:r>
          </a:p>
        </p:txBody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id="{5C998BA0-6D9C-4E71-AABD-0B1CE27665CD}"/>
              </a:ext>
            </a:extLst>
          </p:cNvPr>
          <p:cNvSpPr/>
          <p:nvPr/>
        </p:nvSpPr>
        <p:spPr>
          <a:xfrm>
            <a:off x="1001482" y="2703510"/>
            <a:ext cx="2405629" cy="25182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83D65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Multimodality</a:t>
            </a:r>
          </a:p>
          <a:p>
            <a:pPr marL="285750" marR="0" lvl="0" indent="-2857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83D65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Sociolinguistics</a:t>
            </a:r>
          </a:p>
          <a:p>
            <a:pPr marL="285750" marR="0" lvl="0" indent="-2857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dirty="0">
                <a:solidFill>
                  <a:srgbClr val="083D6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Discourse Analysis</a:t>
            </a:r>
          </a:p>
          <a:p>
            <a:pPr marL="285750" marR="0" lvl="0" indent="-2857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83D65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Genre Analysis</a:t>
            </a:r>
          </a:p>
          <a:p>
            <a:pPr marL="285750" marR="0" lvl="0" indent="-2857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dirty="0">
                <a:solidFill>
                  <a:srgbClr val="083D6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Corpus Linguistics</a:t>
            </a:r>
          </a:p>
          <a:p>
            <a:pPr marL="285750" marR="0" lvl="0" indent="-2857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dirty="0">
                <a:solidFill>
                  <a:srgbClr val="083D6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Critical Discourse Analysis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83D65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grpSp>
        <p:nvGrpSpPr>
          <p:cNvPr id="218" name="Group 217">
            <a:extLst>
              <a:ext uri="{FF2B5EF4-FFF2-40B4-BE49-F238E27FC236}">
                <a16:creationId xmlns:a16="http://schemas.microsoft.com/office/drawing/2014/main" id="{7D2AC6DF-FF9A-488F-9123-53AA85D9365B}"/>
              </a:ext>
            </a:extLst>
          </p:cNvPr>
          <p:cNvGrpSpPr/>
          <p:nvPr/>
        </p:nvGrpSpPr>
        <p:grpSpPr>
          <a:xfrm>
            <a:off x="902272" y="1916574"/>
            <a:ext cx="2504839" cy="3373586"/>
            <a:chOff x="600617" y="1217205"/>
            <a:chExt cx="2504839" cy="3373586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F60778-A552-4178-967A-D6012B06C7A5}"/>
                </a:ext>
              </a:extLst>
            </p:cNvPr>
            <p:cNvSpPr/>
            <p:nvPr/>
          </p:nvSpPr>
          <p:spPr>
            <a:xfrm>
              <a:off x="600617" y="4545072"/>
              <a:ext cx="2504839" cy="45719"/>
            </a:xfrm>
            <a:prstGeom prst="rect">
              <a:avLst/>
            </a:prstGeom>
            <a:solidFill>
              <a:srgbClr val="7AC2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8" name="Rectangle 167">
              <a:extLst>
                <a:ext uri="{FF2B5EF4-FFF2-40B4-BE49-F238E27FC236}">
                  <a16:creationId xmlns:a16="http://schemas.microsoft.com/office/drawing/2014/main" id="{C018E09C-793B-4B90-8ABF-2FDE455E5932}"/>
                </a:ext>
              </a:extLst>
            </p:cNvPr>
            <p:cNvSpPr/>
            <p:nvPr/>
          </p:nvSpPr>
          <p:spPr>
            <a:xfrm>
              <a:off x="600617" y="1217205"/>
              <a:ext cx="2504839" cy="45719"/>
            </a:xfrm>
            <a:prstGeom prst="rect">
              <a:avLst/>
            </a:prstGeom>
            <a:solidFill>
              <a:srgbClr val="7AC2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3" name="Rectangle 72">
            <a:extLst>
              <a:ext uri="{FF2B5EF4-FFF2-40B4-BE49-F238E27FC236}">
                <a16:creationId xmlns:a16="http://schemas.microsoft.com/office/drawing/2014/main" id="{A4577D3E-B848-40A4-BDA3-371D139FFCD7}"/>
              </a:ext>
            </a:extLst>
          </p:cNvPr>
          <p:cNvSpPr/>
          <p:nvPr/>
        </p:nvSpPr>
        <p:spPr>
          <a:xfrm>
            <a:off x="4891096" y="2070442"/>
            <a:ext cx="2153840" cy="43088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22225">
                  <a:noFill/>
                </a:ln>
                <a:solidFill>
                  <a:srgbClr val="083D65"/>
                </a:solidFill>
                <a:effectLst/>
                <a:uLnTx/>
                <a:uFillTx/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Language </a:t>
            </a:r>
          </a:p>
        </p:txBody>
      </p:sp>
      <p:sp>
        <p:nvSpPr>
          <p:cNvPr id="120" name="Rectangle 119">
            <a:extLst>
              <a:ext uri="{FF2B5EF4-FFF2-40B4-BE49-F238E27FC236}">
                <a16:creationId xmlns:a16="http://schemas.microsoft.com/office/drawing/2014/main" id="{9AD4C567-68CB-4D4E-B46F-AE6B623D0433}"/>
              </a:ext>
            </a:extLst>
          </p:cNvPr>
          <p:cNvSpPr/>
          <p:nvPr/>
        </p:nvSpPr>
        <p:spPr>
          <a:xfrm>
            <a:off x="4923412" y="2703511"/>
            <a:ext cx="2345173" cy="25182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dirty="0">
                <a:solidFill>
                  <a:srgbClr val="083D6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Education policy</a:t>
            </a:r>
          </a:p>
          <a:p>
            <a:pPr marL="285750" marR="0" lvl="0" indent="-2857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83D65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Language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83D65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Trainin</a:t>
            </a:r>
            <a:r>
              <a:rPr lang="en-US" sz="1400" dirty="0">
                <a:solidFill>
                  <a:srgbClr val="083D6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</a:t>
            </a:r>
          </a:p>
          <a:p>
            <a:pPr marL="285750" marR="0" lvl="0" indent="-2857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83D65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English for Specific Purpose</a:t>
            </a:r>
            <a:r>
              <a:rPr lang="en-US" sz="1400" dirty="0">
                <a:solidFill>
                  <a:srgbClr val="083D6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 (ESP)</a:t>
            </a:r>
          </a:p>
          <a:p>
            <a:pPr marL="285750" marR="0" lvl="0" indent="-2857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dirty="0">
                <a:solidFill>
                  <a:srgbClr val="083D6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Multimodality</a:t>
            </a:r>
          </a:p>
          <a:p>
            <a:pPr marL="285750" marR="0" lvl="0" indent="-2857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83D65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Translation</a:t>
            </a:r>
          </a:p>
        </p:txBody>
      </p:sp>
      <p:grpSp>
        <p:nvGrpSpPr>
          <p:cNvPr id="216" name="Group 215">
            <a:extLst>
              <a:ext uri="{FF2B5EF4-FFF2-40B4-BE49-F238E27FC236}">
                <a16:creationId xmlns:a16="http://schemas.microsoft.com/office/drawing/2014/main" id="{A4AD765A-A9FC-4380-B5C5-AA23BE3F2EC4}"/>
              </a:ext>
            </a:extLst>
          </p:cNvPr>
          <p:cNvGrpSpPr/>
          <p:nvPr/>
        </p:nvGrpSpPr>
        <p:grpSpPr>
          <a:xfrm>
            <a:off x="4715597" y="1916574"/>
            <a:ext cx="2504839" cy="3373586"/>
            <a:chOff x="3188457" y="1217205"/>
            <a:chExt cx="2504839" cy="3373586"/>
          </a:xfrm>
        </p:grpSpPr>
        <p:sp>
          <p:nvSpPr>
            <p:cNvPr id="166" name="Rectangle 165">
              <a:extLst>
                <a:ext uri="{FF2B5EF4-FFF2-40B4-BE49-F238E27FC236}">
                  <a16:creationId xmlns:a16="http://schemas.microsoft.com/office/drawing/2014/main" id="{187C9854-6707-49B5-AAB0-8B1D104C416C}"/>
                </a:ext>
              </a:extLst>
            </p:cNvPr>
            <p:cNvSpPr/>
            <p:nvPr/>
          </p:nvSpPr>
          <p:spPr>
            <a:xfrm>
              <a:off x="3188457" y="4545072"/>
              <a:ext cx="2504839" cy="45719"/>
            </a:xfrm>
            <a:prstGeom prst="rect">
              <a:avLst/>
            </a:prstGeom>
            <a:solidFill>
              <a:srgbClr val="7AC2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9" name="Rectangle 168">
              <a:extLst>
                <a:ext uri="{FF2B5EF4-FFF2-40B4-BE49-F238E27FC236}">
                  <a16:creationId xmlns:a16="http://schemas.microsoft.com/office/drawing/2014/main" id="{0F3AED94-9359-4B1F-8C66-3940EF11161C}"/>
                </a:ext>
              </a:extLst>
            </p:cNvPr>
            <p:cNvSpPr/>
            <p:nvPr/>
          </p:nvSpPr>
          <p:spPr>
            <a:xfrm>
              <a:off x="3188457" y="1217205"/>
              <a:ext cx="2504839" cy="45719"/>
            </a:xfrm>
            <a:prstGeom prst="rect">
              <a:avLst/>
            </a:prstGeom>
            <a:solidFill>
              <a:srgbClr val="7AC2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6" name="Rectangle 75">
            <a:extLst>
              <a:ext uri="{FF2B5EF4-FFF2-40B4-BE49-F238E27FC236}">
                <a16:creationId xmlns:a16="http://schemas.microsoft.com/office/drawing/2014/main" id="{D0F8E0FA-CCB1-49A3-A9B0-3F4C9A67031D}"/>
              </a:ext>
            </a:extLst>
          </p:cNvPr>
          <p:cNvSpPr/>
          <p:nvPr/>
        </p:nvSpPr>
        <p:spPr>
          <a:xfrm>
            <a:off x="8477502" y="2066399"/>
            <a:ext cx="2740179" cy="43088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22225">
                  <a:noFill/>
                </a:ln>
                <a:solidFill>
                  <a:srgbClr val="083D65"/>
                </a:solidFill>
                <a:effectLst/>
                <a:uLnTx/>
                <a:uFillTx/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Communication</a:t>
            </a:r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id="{8F2E9147-0F90-4A93-A6A8-A2641F87607B}"/>
              </a:ext>
            </a:extLst>
          </p:cNvPr>
          <p:cNvSpPr/>
          <p:nvPr/>
        </p:nvSpPr>
        <p:spPr>
          <a:xfrm>
            <a:off x="8477502" y="2703511"/>
            <a:ext cx="3582186" cy="294914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83D65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Computer-mediated communication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dirty="0">
                <a:solidFill>
                  <a:srgbClr val="083D6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Mobile learning</a:t>
            </a:r>
          </a:p>
          <a:p>
            <a:pPr marL="285750" marR="0" lvl="0" indent="-2857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83D65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Cultural and intercultural communication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dirty="0">
                <a:solidFill>
                  <a:srgbClr val="083D6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Media and Global Communication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83D65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H</a:t>
            </a:r>
            <a:r>
              <a:rPr lang="en-US" sz="1400" dirty="0" err="1">
                <a:solidFill>
                  <a:srgbClr val="083D6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ealth</a:t>
            </a:r>
            <a:r>
              <a:rPr lang="en-US" sz="1400" dirty="0">
                <a:solidFill>
                  <a:srgbClr val="083D6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Communication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83D65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Professional Communication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83D65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grpSp>
        <p:nvGrpSpPr>
          <p:cNvPr id="215" name="Group 214">
            <a:extLst>
              <a:ext uri="{FF2B5EF4-FFF2-40B4-BE49-F238E27FC236}">
                <a16:creationId xmlns:a16="http://schemas.microsoft.com/office/drawing/2014/main" id="{EBF79B94-9DA8-473D-907F-927F10FFAFC1}"/>
              </a:ext>
            </a:extLst>
          </p:cNvPr>
          <p:cNvGrpSpPr/>
          <p:nvPr/>
        </p:nvGrpSpPr>
        <p:grpSpPr>
          <a:xfrm>
            <a:off x="8600968" y="1916574"/>
            <a:ext cx="2504839" cy="3373586"/>
            <a:chOff x="5776296" y="1217205"/>
            <a:chExt cx="2504839" cy="3373586"/>
          </a:xfrm>
        </p:grpSpPr>
        <p:sp>
          <p:nvSpPr>
            <p:cNvPr id="167" name="Rectangle 166">
              <a:extLst>
                <a:ext uri="{FF2B5EF4-FFF2-40B4-BE49-F238E27FC236}">
                  <a16:creationId xmlns:a16="http://schemas.microsoft.com/office/drawing/2014/main" id="{77D988CC-9B88-413E-93C2-C869C58096EA}"/>
                </a:ext>
              </a:extLst>
            </p:cNvPr>
            <p:cNvSpPr/>
            <p:nvPr/>
          </p:nvSpPr>
          <p:spPr>
            <a:xfrm>
              <a:off x="5776296" y="4545072"/>
              <a:ext cx="2504839" cy="45719"/>
            </a:xfrm>
            <a:prstGeom prst="rect">
              <a:avLst/>
            </a:prstGeom>
            <a:solidFill>
              <a:srgbClr val="7AC2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0" name="Rectangle 169">
              <a:extLst>
                <a:ext uri="{FF2B5EF4-FFF2-40B4-BE49-F238E27FC236}">
                  <a16:creationId xmlns:a16="http://schemas.microsoft.com/office/drawing/2014/main" id="{533D9528-ECF4-4BA2-B405-B2CEB02B7987}"/>
                </a:ext>
              </a:extLst>
            </p:cNvPr>
            <p:cNvSpPr/>
            <p:nvPr/>
          </p:nvSpPr>
          <p:spPr>
            <a:xfrm>
              <a:off x="5776296" y="1217205"/>
              <a:ext cx="2504839" cy="45719"/>
            </a:xfrm>
            <a:prstGeom prst="rect">
              <a:avLst/>
            </a:prstGeom>
            <a:solidFill>
              <a:srgbClr val="7AC2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84" name="Rounded Rectangle 109">
            <a:extLst>
              <a:ext uri="{FF2B5EF4-FFF2-40B4-BE49-F238E27FC236}">
                <a16:creationId xmlns:a16="http://schemas.microsoft.com/office/drawing/2014/main" id="{FE924B0A-EE56-47DC-A2B2-4E228E4169C0}"/>
              </a:ext>
            </a:extLst>
          </p:cNvPr>
          <p:cNvSpPr/>
          <p:nvPr/>
        </p:nvSpPr>
        <p:spPr>
          <a:xfrm>
            <a:off x="11046619" y="7613908"/>
            <a:ext cx="2094671" cy="354514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grpSp>
        <p:nvGrpSpPr>
          <p:cNvPr id="192" name="Group 191">
            <a:extLst>
              <a:ext uri="{FF2B5EF4-FFF2-40B4-BE49-F238E27FC236}">
                <a16:creationId xmlns:a16="http://schemas.microsoft.com/office/drawing/2014/main" id="{1BED403C-A43A-4B47-BB94-C2A67956DCC4}"/>
              </a:ext>
            </a:extLst>
          </p:cNvPr>
          <p:cNvGrpSpPr/>
          <p:nvPr/>
        </p:nvGrpSpPr>
        <p:grpSpPr>
          <a:xfrm>
            <a:off x="-1" y="4941426"/>
            <a:ext cx="12192000" cy="1909138"/>
            <a:chOff x="0" y="4948862"/>
            <a:chExt cx="12192000" cy="1909138"/>
          </a:xfrm>
        </p:grpSpPr>
        <p:sp>
          <p:nvSpPr>
            <p:cNvPr id="193" name="Freeform: Shape 192">
              <a:extLst>
                <a:ext uri="{FF2B5EF4-FFF2-40B4-BE49-F238E27FC236}">
                  <a16:creationId xmlns:a16="http://schemas.microsoft.com/office/drawing/2014/main" id="{45A43FA3-E6AD-4BC1-8F03-3B181CC959C7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F1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4" name="Freeform: Shape 193">
              <a:extLst>
                <a:ext uri="{FF2B5EF4-FFF2-40B4-BE49-F238E27FC236}">
                  <a16:creationId xmlns:a16="http://schemas.microsoft.com/office/drawing/2014/main" id="{A3F741A2-2517-494A-868D-957D47F779A9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AC2F9">
                <a:alpha val="11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3862697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Rectangle 121">
            <a:extLst>
              <a:ext uri="{FF2B5EF4-FFF2-40B4-BE49-F238E27FC236}">
                <a16:creationId xmlns:a16="http://schemas.microsoft.com/office/drawing/2014/main" id="{26519E81-C48F-4DC1-8447-5AA3137BE5EE}"/>
              </a:ext>
            </a:extLst>
          </p:cNvPr>
          <p:cNvSpPr/>
          <p:nvPr/>
        </p:nvSpPr>
        <p:spPr>
          <a:xfrm>
            <a:off x="6096000" y="0"/>
            <a:ext cx="6096000" cy="6850560"/>
          </a:xfrm>
          <a:prstGeom prst="rect">
            <a:avLst/>
          </a:prstGeom>
          <a:solidFill>
            <a:srgbClr val="DCEC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4A23E82-4ADA-4290-A732-46C59CED37BE}"/>
              </a:ext>
            </a:extLst>
          </p:cNvPr>
          <p:cNvSpPr/>
          <p:nvPr/>
        </p:nvSpPr>
        <p:spPr>
          <a:xfrm>
            <a:off x="6485641" y="622472"/>
            <a:ext cx="5706359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83D65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Doctor of Philosophy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BC793B0-C16D-44CA-A55D-AB1778E40FB3}"/>
              </a:ext>
            </a:extLst>
          </p:cNvPr>
          <p:cNvSpPr/>
          <p:nvPr/>
        </p:nvSpPr>
        <p:spPr>
          <a:xfrm>
            <a:off x="722276" y="622471"/>
            <a:ext cx="4513667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83D65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Master of Philosophy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C1B95F9-276F-43D1-8E5B-15E4E1DA24F4}"/>
              </a:ext>
            </a:extLst>
          </p:cNvPr>
          <p:cNvSpPr/>
          <p:nvPr/>
        </p:nvSpPr>
        <p:spPr>
          <a:xfrm>
            <a:off x="386500" y="1860303"/>
            <a:ext cx="5514680" cy="17508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83D65"/>
                </a:solidFill>
                <a:effectLst/>
                <a:uLnTx/>
                <a:uFillTx/>
                <a:latin typeface="Segoe UI" panose="020B0502040204020203" pitchFamily="34" charset="0"/>
                <a:ea typeface="Open Sans Light"/>
                <a:cs typeface="Segoe UI" panose="020B0502040204020203" pitchFamily="34" charset="0"/>
                <a:sym typeface="Open Sans Light"/>
              </a:rPr>
              <a:t>Full research programme</a:t>
            </a:r>
          </a:p>
          <a:p>
            <a:pPr marL="342900" marR="0" lvl="0" indent="-3429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lang="en-US" sz="2000" dirty="0">
                <a:solidFill>
                  <a:srgbClr val="083D65"/>
                </a:solidFill>
                <a:latin typeface="Segoe UI" panose="020B0502040204020203" pitchFamily="34" charset="0"/>
                <a:cs typeface="Segoe UI" panose="020B0502040204020203" pitchFamily="34" charset="0"/>
                <a:sym typeface="Open Sans Light"/>
              </a:rPr>
              <a:t>Minimum 3 semesters, maximum 8 semesters</a:t>
            </a:r>
          </a:p>
          <a:p>
            <a:pPr marL="342900" marR="0" lvl="0" indent="-3429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83D65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Open Sans Light"/>
              </a:rPr>
              <a:t>Admission is open throughout the year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9A93C04-C7C1-449A-9F9E-DE51344F3F6C}"/>
              </a:ext>
            </a:extLst>
          </p:cNvPr>
          <p:cNvSpPr/>
          <p:nvPr/>
        </p:nvSpPr>
        <p:spPr>
          <a:xfrm>
            <a:off x="6485641" y="1860303"/>
            <a:ext cx="5706358" cy="17508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83D65"/>
                </a:solidFill>
                <a:effectLst/>
                <a:uLnTx/>
                <a:uFillTx/>
                <a:latin typeface="Segoe UI" panose="020B0502040204020203" pitchFamily="34" charset="0"/>
                <a:ea typeface="Open Sans Light"/>
                <a:cs typeface="Segoe UI" panose="020B0502040204020203" pitchFamily="34" charset="0"/>
                <a:sym typeface="Open Sans Light"/>
              </a:rPr>
              <a:t>Full research programme</a:t>
            </a:r>
          </a:p>
          <a:p>
            <a:pPr marL="342900" marR="0" lvl="0" indent="-3429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lang="en-US" sz="2000" dirty="0">
                <a:solidFill>
                  <a:srgbClr val="083D65"/>
                </a:solidFill>
                <a:latin typeface="Segoe UI" panose="020B0502040204020203" pitchFamily="34" charset="0"/>
                <a:cs typeface="Segoe UI" panose="020B0502040204020203" pitchFamily="34" charset="0"/>
                <a:sym typeface="Open Sans Light"/>
              </a:rPr>
              <a:t>Minimum 6 semesters, maximum 16 semesters</a:t>
            </a:r>
          </a:p>
          <a:p>
            <a:pPr marL="342900" marR="0" lvl="0" indent="-3429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83D65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Open Sans Light"/>
              </a:rPr>
              <a:t>Admission is open throughout the year</a:t>
            </a:r>
          </a:p>
        </p:txBody>
      </p:sp>
    </p:spTree>
    <p:extLst>
      <p:ext uri="{BB962C8B-B14F-4D97-AF65-F5344CB8AC3E}">
        <p14:creationId xmlns:p14="http://schemas.microsoft.com/office/powerpoint/2010/main" val="37534532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EAB91F-6C65-8D42-B946-6D4F9A8C3A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73253"/>
            <a:ext cx="11125200" cy="889000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F37404"/>
                </a:solidFill>
              </a:rPr>
              <a:t>Important People You Should Know</a:t>
            </a: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16C08C26-3B01-BF47-946B-CBE14D0F4233}"/>
              </a:ext>
            </a:extLst>
          </p:cNvPr>
          <p:cNvSpPr/>
          <p:nvPr/>
        </p:nvSpPr>
        <p:spPr>
          <a:xfrm flipH="1">
            <a:off x="3210612" y="1655524"/>
            <a:ext cx="6008802" cy="118654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330200" dist="381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ounded Rectangle 56">
            <a:extLst>
              <a:ext uri="{FF2B5EF4-FFF2-40B4-BE49-F238E27FC236}">
                <a16:creationId xmlns:a16="http://schemas.microsoft.com/office/drawing/2014/main" id="{23ECDEAE-CA2D-E749-942E-341D238943A3}"/>
              </a:ext>
            </a:extLst>
          </p:cNvPr>
          <p:cNvSpPr/>
          <p:nvPr/>
        </p:nvSpPr>
        <p:spPr>
          <a:xfrm flipH="1">
            <a:off x="3091599" y="4098072"/>
            <a:ext cx="6008802" cy="118654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330200" dist="381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17ED1E5D-49FA-874E-B3D5-698DDCB697CF}"/>
              </a:ext>
            </a:extLst>
          </p:cNvPr>
          <p:cNvSpPr/>
          <p:nvPr/>
        </p:nvSpPr>
        <p:spPr>
          <a:xfrm flipH="1">
            <a:off x="4311078" y="2381766"/>
            <a:ext cx="3807869" cy="21544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r>
              <a:rPr lang="en-US" sz="1400" dirty="0">
                <a:solidFill>
                  <a:srgbClr val="0903B5"/>
                </a:solidFill>
                <a:latin typeface="Segoe UI Light" panose="020B0502040204020203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https://humanities.utm.my/kl/research-area/</a:t>
            </a:r>
            <a:endParaRPr lang="en-US" sz="1400" dirty="0">
              <a:solidFill>
                <a:srgbClr val="0903B5"/>
              </a:solidFill>
              <a:latin typeface="Segoe UI Light" panose="020B0502040204020203" pitchFamily="34" charset="0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12BA8EC3-AA97-E348-B1BF-FBFD4D6BFD36}"/>
              </a:ext>
            </a:extLst>
          </p:cNvPr>
          <p:cNvSpPr/>
          <p:nvPr/>
        </p:nvSpPr>
        <p:spPr>
          <a:xfrm flipH="1">
            <a:off x="4579006" y="1908433"/>
            <a:ext cx="3830995" cy="246221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r>
              <a:rPr lang="en-US" sz="1600" b="1" dirty="0">
                <a:solidFill>
                  <a:schemeClr val="accent4"/>
                </a:solidFill>
                <a:latin typeface="Georgia" panose="02040502050405020303" pitchFamily="18" charset="0"/>
              </a:rPr>
              <a:t>LIST OF EXPERTISE IN KL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B57F41B5-E445-DD4A-830F-11F4C447307D}"/>
              </a:ext>
            </a:extLst>
          </p:cNvPr>
          <p:cNvSpPr/>
          <p:nvPr/>
        </p:nvSpPr>
        <p:spPr>
          <a:xfrm flipH="1">
            <a:off x="3781999" y="4691344"/>
            <a:ext cx="4628002" cy="21544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r>
              <a:rPr lang="en-US" sz="1400" dirty="0">
                <a:solidFill>
                  <a:srgbClr val="0903B5"/>
                </a:solidFill>
                <a:latin typeface="Segoe UI Light" panose="020B0502040204020203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https://humanities.utm.my/languageacademy/our-experts/ </a:t>
            </a:r>
            <a:endParaRPr lang="en-US" sz="1400" dirty="0">
              <a:solidFill>
                <a:srgbClr val="0903B5"/>
              </a:solidFill>
              <a:latin typeface="Segoe UI Light" panose="020B0502040204020203" pitchFamily="34" charset="0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EC738245-6423-B448-9994-5849DB7393D4}"/>
              </a:ext>
            </a:extLst>
          </p:cNvPr>
          <p:cNvSpPr/>
          <p:nvPr/>
        </p:nvSpPr>
        <p:spPr>
          <a:xfrm flipH="1">
            <a:off x="4409323" y="4286586"/>
            <a:ext cx="4170360" cy="246221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r>
              <a:rPr lang="en-US" sz="1600" b="1" dirty="0">
                <a:solidFill>
                  <a:schemeClr val="accent4"/>
                </a:solidFill>
                <a:latin typeface="Georgia" panose="02040502050405020303" pitchFamily="18" charset="0"/>
              </a:rPr>
              <a:t>LIST OF EXPERTISE IN JB</a:t>
            </a:r>
          </a:p>
        </p:txBody>
      </p:sp>
    </p:spTree>
    <p:extLst>
      <p:ext uri="{BB962C8B-B14F-4D97-AF65-F5344CB8AC3E}">
        <p14:creationId xmlns:p14="http://schemas.microsoft.com/office/powerpoint/2010/main" val="52059629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8D9F1524-5916-4BFE-AC3B-DC49E91365E6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88851921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2" name="think-cell Slide" r:id="rId5" imgW="383" imgH="384" progId="TCLayout.ActiveDocument.1">
                  <p:embed/>
                </p:oleObj>
              </mc:Choice>
              <mc:Fallback>
                <p:oleObj name="think-cell Slide" r:id="rId5" imgW="383" imgH="384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C79FEFDF-BB69-46F6-9B87-DA117F14F6C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80" b="14980"/>
          <a:stretch/>
        </p:blipFill>
        <p:spPr>
          <a:xfrm>
            <a:off x="-8799" y="0"/>
            <a:ext cx="12209598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179194DF-F125-5942-8A9D-0AA7B10DD52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60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5330159-4084-5E4A-AB6A-AB92E8C4E93E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372100" y="1181100"/>
            <a:ext cx="6286500" cy="4495800"/>
          </a:xfrm>
          <a:custGeom>
            <a:avLst/>
            <a:gdLst>
              <a:gd name="connsiteX0" fmla="*/ 520704 w 6286500"/>
              <a:gd name="connsiteY0" fmla="*/ 0 h 4495800"/>
              <a:gd name="connsiteX1" fmla="*/ 5765796 w 6286500"/>
              <a:gd name="connsiteY1" fmla="*/ 0 h 4495800"/>
              <a:gd name="connsiteX2" fmla="*/ 6286500 w 6286500"/>
              <a:gd name="connsiteY2" fmla="*/ 520704 h 4495800"/>
              <a:gd name="connsiteX3" fmla="*/ 6286500 w 6286500"/>
              <a:gd name="connsiteY3" fmla="*/ 3975096 h 4495800"/>
              <a:gd name="connsiteX4" fmla="*/ 5765796 w 6286500"/>
              <a:gd name="connsiteY4" fmla="*/ 4495800 h 4495800"/>
              <a:gd name="connsiteX5" fmla="*/ 520704 w 6286500"/>
              <a:gd name="connsiteY5" fmla="*/ 4495800 h 4495800"/>
              <a:gd name="connsiteX6" fmla="*/ 0 w 6286500"/>
              <a:gd name="connsiteY6" fmla="*/ 3975096 h 4495800"/>
              <a:gd name="connsiteX7" fmla="*/ 0 w 6286500"/>
              <a:gd name="connsiteY7" fmla="*/ 520704 h 4495800"/>
              <a:gd name="connsiteX8" fmla="*/ 520704 w 6286500"/>
              <a:gd name="connsiteY8" fmla="*/ 0 h 449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86500" h="4495800">
                <a:moveTo>
                  <a:pt x="520704" y="0"/>
                </a:moveTo>
                <a:lnTo>
                  <a:pt x="5765796" y="0"/>
                </a:lnTo>
                <a:cubicBezTo>
                  <a:pt x="6053373" y="0"/>
                  <a:pt x="6286500" y="233127"/>
                  <a:pt x="6286500" y="520704"/>
                </a:cubicBezTo>
                <a:lnTo>
                  <a:pt x="6286500" y="3975096"/>
                </a:lnTo>
                <a:cubicBezTo>
                  <a:pt x="6286500" y="4262673"/>
                  <a:pt x="6053373" y="4495800"/>
                  <a:pt x="5765796" y="4495800"/>
                </a:cubicBezTo>
                <a:lnTo>
                  <a:pt x="520704" y="4495800"/>
                </a:lnTo>
                <a:cubicBezTo>
                  <a:pt x="233127" y="4495800"/>
                  <a:pt x="0" y="4262673"/>
                  <a:pt x="0" y="3975096"/>
                </a:cubicBezTo>
                <a:lnTo>
                  <a:pt x="0" y="520704"/>
                </a:lnTo>
                <a:cubicBezTo>
                  <a:pt x="0" y="233127"/>
                  <a:pt x="233127" y="0"/>
                  <a:pt x="520704" y="0"/>
                </a:cubicBezTo>
                <a:close/>
              </a:path>
            </a:pathLst>
          </a:cu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87BA5664-0C8E-5543-94D6-2B940D8FF2B7}"/>
              </a:ext>
            </a:extLst>
          </p:cNvPr>
          <p:cNvSpPr/>
          <p:nvPr/>
        </p:nvSpPr>
        <p:spPr>
          <a:xfrm>
            <a:off x="5372100" y="565617"/>
            <a:ext cx="6286500" cy="6108556"/>
          </a:xfrm>
          <a:prstGeom prst="roundRect">
            <a:avLst>
              <a:gd name="adj" fmla="val 11582"/>
            </a:avLst>
          </a:prstGeom>
          <a:solidFill>
            <a:srgbClr val="DCEC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856E3250-D108-3044-AD68-28730DAADDED}"/>
              </a:ext>
            </a:extLst>
          </p:cNvPr>
          <p:cNvSpPr/>
          <p:nvPr/>
        </p:nvSpPr>
        <p:spPr>
          <a:xfrm>
            <a:off x="109193" y="2619375"/>
            <a:ext cx="5986807" cy="161925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  <a:effectLst>
            <a:outerShdw blurRad="330200" dist="381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AE1EC6-7A72-0949-ADC6-B522FC93B9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687" y="2930402"/>
            <a:ext cx="3886200" cy="997196"/>
          </a:xfrm>
        </p:spPr>
        <p:txBody>
          <a:bodyPr wrap="square" lIns="0" tIns="0" rIns="0" bIns="0">
            <a:spAutoFit/>
          </a:bodyPr>
          <a:lstStyle/>
          <a:p>
            <a:r>
              <a:rPr lang="en-US" sz="3600" i="1" dirty="0">
                <a:solidFill>
                  <a:schemeClr val="bg1"/>
                </a:solidFill>
              </a:rPr>
              <a:t>Students need to complete…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8DD5F40-43E9-CE49-8681-782F88423143}"/>
              </a:ext>
            </a:extLst>
          </p:cNvPr>
          <p:cNvSpPr/>
          <p:nvPr/>
        </p:nvSpPr>
        <p:spPr>
          <a:xfrm>
            <a:off x="6522933" y="1632831"/>
            <a:ext cx="4835974" cy="4001095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ID" sz="2000" b="1" dirty="0">
                <a:latin typeface="Segoe UI Light" panose="020B0502040204020203" pitchFamily="34" charset="0"/>
              </a:rPr>
              <a:t>ONE</a:t>
            </a:r>
            <a:r>
              <a:rPr lang="en-ID" sz="2000" dirty="0">
                <a:latin typeface="Segoe UI Light" panose="020B0502040204020203" pitchFamily="34" charset="0"/>
              </a:rPr>
              <a:t> University General Course</a:t>
            </a:r>
          </a:p>
          <a:p>
            <a:pPr lvl="1"/>
            <a:r>
              <a:rPr lang="en-ID" sz="2000" dirty="0">
                <a:latin typeface="Segoe UI Light" panose="020B0502040204020203" pitchFamily="34" charset="0"/>
              </a:rPr>
              <a:t>Refer to </a:t>
            </a:r>
            <a:r>
              <a:rPr lang="en-ID" sz="2000" dirty="0">
                <a:solidFill>
                  <a:srgbClr val="0903B5"/>
                </a:solidFill>
                <a:latin typeface="Segoe UI Light" panose="020B0502040204020203" pitchFamily="34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https://sps.utm.my/academic-related-resources/</a:t>
            </a:r>
            <a:endParaRPr lang="en-ID" sz="2000" dirty="0">
              <a:solidFill>
                <a:srgbClr val="0903B5"/>
              </a:solidFill>
              <a:latin typeface="Segoe UI Light" panose="020B0502040204020203" pitchFamily="34" charset="0"/>
            </a:endParaRPr>
          </a:p>
          <a:p>
            <a:pPr lvl="1"/>
            <a:endParaRPr lang="en-ID" sz="2000" dirty="0">
              <a:solidFill>
                <a:srgbClr val="0903B5"/>
              </a:solidFill>
              <a:latin typeface="Segoe UI Light" panose="020B0502040204020203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000" dirty="0">
                <a:latin typeface="Segoe UI Light" panose="020B0502040204020203" pitchFamily="34" charset="0"/>
                <a:cs typeface="Segoe UI" panose="020B0502040204020203" pitchFamily="34" charset="0"/>
              </a:rPr>
              <a:t>FSSH Compulsory Course </a:t>
            </a:r>
          </a:p>
          <a:p>
            <a:pPr lvl="1"/>
            <a:r>
              <a:rPr lang="en-US" sz="2000" dirty="0">
                <a:latin typeface="Segoe UI Light" panose="020B0502040204020203" pitchFamily="34" charset="0"/>
                <a:cs typeface="Segoe UI" panose="020B0502040204020203" pitchFamily="34" charset="0"/>
              </a:rPr>
              <a:t>(</a:t>
            </a:r>
            <a:r>
              <a:rPr lang="en-US" sz="2000" b="1" dirty="0">
                <a:latin typeface="Segoe UI Light" panose="020B0502040204020203" pitchFamily="34" charset="0"/>
                <a:cs typeface="Segoe UI" panose="020B0502040204020203" pitchFamily="34" charset="0"/>
              </a:rPr>
              <a:t>ULAP 0010 Research Methodology</a:t>
            </a:r>
            <a:r>
              <a:rPr lang="en-US" sz="2000" dirty="0">
                <a:latin typeface="Segoe UI Light" panose="020B0502040204020203" pitchFamily="34" charset="0"/>
                <a:cs typeface="Segoe UI" panose="020B0502040204020203" pitchFamily="34" charset="0"/>
              </a:rPr>
              <a:t>) </a:t>
            </a:r>
          </a:p>
          <a:p>
            <a:pPr lvl="1"/>
            <a:r>
              <a:rPr lang="en-US" sz="2000" dirty="0">
                <a:solidFill>
                  <a:schemeClr val="accent3">
                    <a:lumMod val="75000"/>
                  </a:schemeClr>
                </a:solidFill>
                <a:latin typeface="Segoe UI Light" panose="020B0502040204020203" pitchFamily="34" charset="0"/>
                <a:cs typeface="Segoe UI" panose="020B0502040204020203" pitchFamily="34" charset="0"/>
              </a:rPr>
              <a:t>Offered only in first semester of academic year</a:t>
            </a:r>
          </a:p>
          <a:p>
            <a:pPr lvl="1"/>
            <a:endParaRPr lang="en-US" sz="2000" dirty="0">
              <a:solidFill>
                <a:schemeClr val="accent3">
                  <a:lumMod val="75000"/>
                </a:schemeClr>
              </a:solidFill>
              <a:latin typeface="Segoe UI Light" panose="020B0502040204020203" pitchFamily="34" charset="0"/>
              <a:cs typeface="Segoe UI" panose="020B05020402040202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000" dirty="0">
                <a:latin typeface="Segoe UI Light" panose="020B0502040204020203" pitchFamily="34" charset="0"/>
                <a:cs typeface="Segoe UI" panose="020B0502040204020203" pitchFamily="34" charset="0"/>
              </a:rPr>
              <a:t>Thesis (MUST REGISTER EVERY SEMESTER) </a:t>
            </a:r>
          </a:p>
          <a:p>
            <a:pPr lvl="1"/>
            <a:r>
              <a:rPr lang="en-US" sz="2000" dirty="0">
                <a:latin typeface="Segoe UI Light" panose="020B0502040204020203" pitchFamily="34" charset="0"/>
                <a:cs typeface="Segoe UI" panose="020B0502040204020203" pitchFamily="34" charset="0"/>
              </a:rPr>
              <a:t>Refer to </a:t>
            </a:r>
            <a:r>
              <a:rPr lang="en-US" sz="2000" dirty="0">
                <a:solidFill>
                  <a:srgbClr val="0903B5"/>
                </a:solidFill>
                <a:latin typeface="Segoe UI Light" panose="020B0502040204020203" pitchFamily="34" charset="0"/>
                <a:cs typeface="Segoe UI" panose="020B0502040204020203" pitchFamily="34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https://humanities.utm.my/kl/study-plan/</a:t>
            </a:r>
            <a:endParaRPr lang="en-US" sz="2000" dirty="0">
              <a:solidFill>
                <a:srgbClr val="0903B5"/>
              </a:solidFill>
              <a:latin typeface="Segoe UI Light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369DF28-727B-3749-931C-CB20DC8A4F1F}"/>
              </a:ext>
            </a:extLst>
          </p:cNvPr>
          <p:cNvGrpSpPr/>
          <p:nvPr/>
        </p:nvGrpSpPr>
        <p:grpSpPr>
          <a:xfrm>
            <a:off x="4858949" y="3124301"/>
            <a:ext cx="503174" cy="609398"/>
            <a:chOff x="7756526" y="1450976"/>
            <a:chExt cx="285750" cy="346075"/>
          </a:xfrm>
        </p:grpSpPr>
        <p:sp>
          <p:nvSpPr>
            <p:cNvPr id="11" name="Freeform 135">
              <a:extLst>
                <a:ext uri="{FF2B5EF4-FFF2-40B4-BE49-F238E27FC236}">
                  <a16:creationId xmlns:a16="http://schemas.microsoft.com/office/drawing/2014/main" id="{C85EEF36-5E71-3341-9A72-FE01CE310C79}"/>
                </a:ext>
              </a:extLst>
            </p:cNvPr>
            <p:cNvSpPr>
              <a:spLocks/>
            </p:cNvSpPr>
            <p:nvPr/>
          </p:nvSpPr>
          <p:spPr bwMode="auto">
            <a:xfrm>
              <a:off x="7816851" y="1585914"/>
              <a:ext cx="165100" cy="60325"/>
            </a:xfrm>
            <a:custGeom>
              <a:avLst/>
              <a:gdLst>
                <a:gd name="T0" fmla="*/ 41 w 44"/>
                <a:gd name="T1" fmla="*/ 16 h 16"/>
                <a:gd name="T2" fmla="*/ 44 w 44"/>
                <a:gd name="T3" fmla="*/ 0 h 16"/>
                <a:gd name="T4" fmla="*/ 0 w 44"/>
                <a:gd name="T5" fmla="*/ 0 h 16"/>
                <a:gd name="T6" fmla="*/ 3 w 44"/>
                <a:gd name="T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16">
                  <a:moveTo>
                    <a:pt x="41" y="16"/>
                  </a:moveTo>
                  <a:cubicBezTo>
                    <a:pt x="43" y="11"/>
                    <a:pt x="44" y="5"/>
                    <a:pt x="4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1" y="11"/>
                    <a:pt x="3" y="16"/>
                  </a:cubicBezTo>
                </a:path>
              </a:pathLst>
            </a:custGeom>
            <a:noFill/>
            <a:ln w="1905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2" name="Freeform 136">
              <a:extLst>
                <a:ext uri="{FF2B5EF4-FFF2-40B4-BE49-F238E27FC236}">
                  <a16:creationId xmlns:a16="http://schemas.microsoft.com/office/drawing/2014/main" id="{5381BDA8-E657-5D41-A324-446189C69A85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7013" y="1676401"/>
              <a:ext cx="104775" cy="120650"/>
            </a:xfrm>
            <a:custGeom>
              <a:avLst/>
              <a:gdLst>
                <a:gd name="T0" fmla="*/ 66 w 66"/>
                <a:gd name="T1" fmla="*/ 0 h 76"/>
                <a:gd name="T2" fmla="*/ 0 w 66"/>
                <a:gd name="T3" fmla="*/ 0 h 76"/>
                <a:gd name="T4" fmla="*/ 9 w 66"/>
                <a:gd name="T5" fmla="*/ 76 h 76"/>
                <a:gd name="T6" fmla="*/ 57 w 66"/>
                <a:gd name="T7" fmla="*/ 76 h 76"/>
                <a:gd name="T8" fmla="*/ 66 w 66"/>
                <a:gd name="T9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" h="76">
                  <a:moveTo>
                    <a:pt x="66" y="0"/>
                  </a:moveTo>
                  <a:lnTo>
                    <a:pt x="0" y="0"/>
                  </a:lnTo>
                  <a:lnTo>
                    <a:pt x="9" y="76"/>
                  </a:lnTo>
                  <a:lnTo>
                    <a:pt x="57" y="76"/>
                  </a:lnTo>
                  <a:lnTo>
                    <a:pt x="66" y="0"/>
                  </a:lnTo>
                  <a:close/>
                </a:path>
              </a:pathLst>
            </a:custGeom>
            <a:noFill/>
            <a:ln w="1905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3" name="Line 137">
              <a:extLst>
                <a:ext uri="{FF2B5EF4-FFF2-40B4-BE49-F238E27FC236}">
                  <a16:creationId xmlns:a16="http://schemas.microsoft.com/office/drawing/2014/main" id="{35855CB2-87C9-4D41-A992-00BD2497E9A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756526" y="1676401"/>
              <a:ext cx="285750" cy="0"/>
            </a:xfrm>
            <a:prstGeom prst="line">
              <a:avLst/>
            </a:prstGeom>
            <a:noFill/>
            <a:ln w="1905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" name="Oval 138">
              <a:extLst>
                <a:ext uri="{FF2B5EF4-FFF2-40B4-BE49-F238E27FC236}">
                  <a16:creationId xmlns:a16="http://schemas.microsoft.com/office/drawing/2014/main" id="{9178933F-2F4B-154C-A582-3568FBBFB0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47013" y="1450976"/>
              <a:ext cx="104775" cy="104775"/>
            </a:xfrm>
            <a:prstGeom prst="ellipse">
              <a:avLst/>
            </a:prstGeom>
            <a:noFill/>
            <a:ln w="19050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5" name="Freeform 139">
              <a:extLst>
                <a:ext uri="{FF2B5EF4-FFF2-40B4-BE49-F238E27FC236}">
                  <a16:creationId xmlns:a16="http://schemas.microsoft.com/office/drawing/2014/main" id="{1DF8D00F-75F0-A745-ADFD-B8BBA3E313CA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8288" y="1585914"/>
              <a:ext cx="22225" cy="60325"/>
            </a:xfrm>
            <a:custGeom>
              <a:avLst/>
              <a:gdLst>
                <a:gd name="T0" fmla="*/ 2 w 14"/>
                <a:gd name="T1" fmla="*/ 0 h 38"/>
                <a:gd name="T2" fmla="*/ 0 w 14"/>
                <a:gd name="T3" fmla="*/ 38 h 38"/>
                <a:gd name="T4" fmla="*/ 14 w 14"/>
                <a:gd name="T5" fmla="*/ 38 h 38"/>
                <a:gd name="T6" fmla="*/ 12 w 14"/>
                <a:gd name="T7" fmla="*/ 0 h 38"/>
                <a:gd name="T8" fmla="*/ 2 w 14"/>
                <a:gd name="T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38">
                  <a:moveTo>
                    <a:pt x="2" y="0"/>
                  </a:moveTo>
                  <a:lnTo>
                    <a:pt x="0" y="38"/>
                  </a:lnTo>
                  <a:lnTo>
                    <a:pt x="14" y="38"/>
                  </a:lnTo>
                  <a:lnTo>
                    <a:pt x="12" y="0"/>
                  </a:lnTo>
                  <a:lnTo>
                    <a:pt x="2" y="0"/>
                  </a:lnTo>
                  <a:close/>
                </a:path>
              </a:pathLst>
            </a:custGeom>
            <a:noFill/>
            <a:ln w="19050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B0381E0-D0C7-FB49-8D3B-9C89FF94DF9A}"/>
              </a:ext>
            </a:extLst>
          </p:cNvPr>
          <p:cNvCxnSpPr>
            <a:cxnSpLocks/>
          </p:cNvCxnSpPr>
          <p:nvPr/>
        </p:nvCxnSpPr>
        <p:spPr>
          <a:xfrm flipV="1">
            <a:off x="4386636" y="3171769"/>
            <a:ext cx="0" cy="514462"/>
          </a:xfrm>
          <a:prstGeom prst="line">
            <a:avLst/>
          </a:prstGeom>
          <a:ln w="38100" cap="rnd">
            <a:solidFill>
              <a:schemeClr val="tx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05813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8D9F1524-5916-4BFE-AC3B-DC49E91365E6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6" name="think-cell Slide" r:id="rId5" imgW="383" imgH="384" progId="TCLayout.ActiveDocument.1">
                  <p:embed/>
                </p:oleObj>
              </mc:Choice>
              <mc:Fallback>
                <p:oleObj name="think-cell Slide" r:id="rId5" imgW="383" imgH="384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8D9F1524-5916-4BFE-AC3B-DC49E91365E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C79FEFDF-BB69-46F6-9B87-DA117F14F6C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80" b="14980"/>
          <a:stretch/>
        </p:blipFill>
        <p:spPr>
          <a:xfrm>
            <a:off x="-8799" y="0"/>
            <a:ext cx="12209598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179194DF-F125-5942-8A9D-0AA7B10DD52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60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5330159-4084-5E4A-AB6A-AB92E8C4E93E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372100" y="1181100"/>
            <a:ext cx="6286500" cy="4495800"/>
          </a:xfrm>
          <a:custGeom>
            <a:avLst/>
            <a:gdLst>
              <a:gd name="connsiteX0" fmla="*/ 520704 w 6286500"/>
              <a:gd name="connsiteY0" fmla="*/ 0 h 4495800"/>
              <a:gd name="connsiteX1" fmla="*/ 5765796 w 6286500"/>
              <a:gd name="connsiteY1" fmla="*/ 0 h 4495800"/>
              <a:gd name="connsiteX2" fmla="*/ 6286500 w 6286500"/>
              <a:gd name="connsiteY2" fmla="*/ 520704 h 4495800"/>
              <a:gd name="connsiteX3" fmla="*/ 6286500 w 6286500"/>
              <a:gd name="connsiteY3" fmla="*/ 3975096 h 4495800"/>
              <a:gd name="connsiteX4" fmla="*/ 5765796 w 6286500"/>
              <a:gd name="connsiteY4" fmla="*/ 4495800 h 4495800"/>
              <a:gd name="connsiteX5" fmla="*/ 520704 w 6286500"/>
              <a:gd name="connsiteY5" fmla="*/ 4495800 h 4495800"/>
              <a:gd name="connsiteX6" fmla="*/ 0 w 6286500"/>
              <a:gd name="connsiteY6" fmla="*/ 3975096 h 4495800"/>
              <a:gd name="connsiteX7" fmla="*/ 0 w 6286500"/>
              <a:gd name="connsiteY7" fmla="*/ 520704 h 4495800"/>
              <a:gd name="connsiteX8" fmla="*/ 520704 w 6286500"/>
              <a:gd name="connsiteY8" fmla="*/ 0 h 449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86500" h="4495800">
                <a:moveTo>
                  <a:pt x="520704" y="0"/>
                </a:moveTo>
                <a:lnTo>
                  <a:pt x="5765796" y="0"/>
                </a:lnTo>
                <a:cubicBezTo>
                  <a:pt x="6053373" y="0"/>
                  <a:pt x="6286500" y="233127"/>
                  <a:pt x="6286500" y="520704"/>
                </a:cubicBezTo>
                <a:lnTo>
                  <a:pt x="6286500" y="3975096"/>
                </a:lnTo>
                <a:cubicBezTo>
                  <a:pt x="6286500" y="4262673"/>
                  <a:pt x="6053373" y="4495800"/>
                  <a:pt x="5765796" y="4495800"/>
                </a:cubicBezTo>
                <a:lnTo>
                  <a:pt x="520704" y="4495800"/>
                </a:lnTo>
                <a:cubicBezTo>
                  <a:pt x="233127" y="4495800"/>
                  <a:pt x="0" y="4262673"/>
                  <a:pt x="0" y="3975096"/>
                </a:cubicBezTo>
                <a:lnTo>
                  <a:pt x="0" y="520704"/>
                </a:lnTo>
                <a:cubicBezTo>
                  <a:pt x="0" y="233127"/>
                  <a:pt x="233127" y="0"/>
                  <a:pt x="520704" y="0"/>
                </a:cubicBezTo>
                <a:close/>
              </a:path>
            </a:pathLst>
          </a:cu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87BA5664-0C8E-5543-94D6-2B940D8FF2B7}"/>
              </a:ext>
            </a:extLst>
          </p:cNvPr>
          <p:cNvSpPr/>
          <p:nvPr/>
        </p:nvSpPr>
        <p:spPr>
          <a:xfrm>
            <a:off x="5328576" y="466970"/>
            <a:ext cx="6402705" cy="6094080"/>
          </a:xfrm>
          <a:prstGeom prst="roundRect">
            <a:avLst>
              <a:gd name="adj" fmla="val 11582"/>
            </a:avLst>
          </a:prstGeom>
          <a:solidFill>
            <a:srgbClr val="DCEC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856E3250-D108-3044-AD68-28730DAADDED}"/>
              </a:ext>
            </a:extLst>
          </p:cNvPr>
          <p:cNvSpPr/>
          <p:nvPr/>
        </p:nvSpPr>
        <p:spPr>
          <a:xfrm>
            <a:off x="109193" y="2619375"/>
            <a:ext cx="5986807" cy="161925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  <a:effectLst>
            <a:outerShdw blurRad="330200" dist="381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AE1EC6-7A72-0949-ADC6-B522FC93B9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687" y="2930402"/>
            <a:ext cx="3886200" cy="997196"/>
          </a:xfrm>
        </p:spPr>
        <p:txBody>
          <a:bodyPr wrap="square" lIns="0" tIns="0" rIns="0" bIns="0">
            <a:spAutoFit/>
          </a:bodyPr>
          <a:lstStyle/>
          <a:p>
            <a:r>
              <a:rPr lang="en-US" sz="3600" i="1" dirty="0">
                <a:solidFill>
                  <a:schemeClr val="bg1"/>
                </a:solidFill>
              </a:rPr>
              <a:t>To graduate, you MUST…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8DD5F40-43E9-CE49-8681-782F88423143}"/>
              </a:ext>
            </a:extLst>
          </p:cNvPr>
          <p:cNvSpPr/>
          <p:nvPr/>
        </p:nvSpPr>
        <p:spPr>
          <a:xfrm>
            <a:off x="6522933" y="1632831"/>
            <a:ext cx="4835974" cy="3385542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ID" sz="2000" dirty="0">
                <a:latin typeface="Segoe UI Light" panose="020B0502040204020203" pitchFamily="34" charset="0"/>
              </a:rPr>
              <a:t>Attend </a:t>
            </a:r>
            <a:r>
              <a:rPr lang="en-ID" sz="2000" b="1" dirty="0">
                <a:latin typeface="Segoe UI Light" panose="020B0502040204020203" pitchFamily="34" charset="0"/>
              </a:rPr>
              <a:t>all</a:t>
            </a:r>
            <a:r>
              <a:rPr lang="en-ID" sz="2000" dirty="0">
                <a:latin typeface="Segoe UI Light" panose="020B0502040204020203" pitchFamily="34" charset="0"/>
              </a:rPr>
              <a:t> required courses</a:t>
            </a:r>
            <a:endParaRPr lang="en-ID" sz="2000" dirty="0">
              <a:solidFill>
                <a:srgbClr val="0903B5"/>
              </a:solidFill>
              <a:latin typeface="Segoe UI Light" panose="020B0502040204020203" pitchFamily="34" charset="0"/>
            </a:endParaRPr>
          </a:p>
          <a:p>
            <a:pPr lvl="1"/>
            <a:endParaRPr lang="en-ID" sz="2000" dirty="0">
              <a:solidFill>
                <a:srgbClr val="0903B5"/>
              </a:solidFill>
              <a:latin typeface="Segoe UI Light" panose="020B0502040204020203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000" dirty="0">
                <a:latin typeface="Segoe UI Light" panose="020B0502040204020203" pitchFamily="34" charset="0"/>
                <a:cs typeface="Segoe UI" panose="020B0502040204020203" pitchFamily="34" charset="0"/>
              </a:rPr>
              <a:t>Submit </a:t>
            </a:r>
            <a:r>
              <a:rPr lang="en-US" sz="2000" b="1" dirty="0">
                <a:latin typeface="Segoe UI Light" panose="020B0502040204020203" pitchFamily="34" charset="0"/>
                <a:cs typeface="Segoe UI" panose="020B0502040204020203" pitchFamily="34" charset="0"/>
              </a:rPr>
              <a:t>progress report</a:t>
            </a:r>
            <a:r>
              <a:rPr lang="en-US" sz="2000" dirty="0">
                <a:latin typeface="Segoe UI Light" panose="020B0502040204020203" pitchFamily="34" charset="0"/>
                <a:cs typeface="Segoe UI" panose="020B0502040204020203" pitchFamily="34" charset="0"/>
              </a:rPr>
              <a:t> to GSMS every semester – must get MM (Satisfactory) result</a:t>
            </a:r>
            <a:endParaRPr lang="en-US" sz="2000" dirty="0">
              <a:solidFill>
                <a:schemeClr val="accent3">
                  <a:lumMod val="75000"/>
                </a:schemeClr>
              </a:solidFill>
              <a:latin typeface="Segoe UI Light" panose="020B0502040204020203" pitchFamily="34" charset="0"/>
              <a:cs typeface="Segoe UI" panose="020B0502040204020203" pitchFamily="34" charset="0"/>
            </a:endParaRPr>
          </a:p>
          <a:p>
            <a:pPr lvl="1"/>
            <a:endParaRPr lang="en-US" sz="2000" dirty="0">
              <a:solidFill>
                <a:schemeClr val="accent3">
                  <a:lumMod val="75000"/>
                </a:schemeClr>
              </a:solidFill>
              <a:latin typeface="Segoe UI Light" panose="020B0502040204020203" pitchFamily="34" charset="0"/>
              <a:cs typeface="Segoe UI" panose="020B05020402040202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000" dirty="0">
                <a:latin typeface="Segoe UI Light" panose="020B0502040204020203" pitchFamily="34" charset="0"/>
                <a:cs typeface="Segoe UI" panose="020B0502040204020203" pitchFamily="34" charset="0"/>
              </a:rPr>
              <a:t>Submit </a:t>
            </a:r>
            <a:r>
              <a:rPr lang="en-US" sz="2000" b="1" dirty="0">
                <a:latin typeface="Segoe UI Light" panose="020B0502040204020203" pitchFamily="34" charset="0"/>
                <a:cs typeface="Segoe UI" panose="020B0502040204020203" pitchFamily="34" charset="0"/>
              </a:rPr>
              <a:t>thesis</a:t>
            </a:r>
            <a:endParaRPr lang="en-US" sz="2000" b="1" dirty="0">
              <a:solidFill>
                <a:srgbClr val="0903B5"/>
              </a:solidFill>
              <a:latin typeface="Segoe UI Light" panose="020B0502040204020203" pitchFamily="34" charset="0"/>
              <a:cs typeface="Segoe UI" panose="020B05020402040202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n-US" sz="2000" dirty="0">
              <a:solidFill>
                <a:srgbClr val="0903B5"/>
              </a:solidFill>
              <a:latin typeface="Segoe UI Light" panose="020B0502040204020203" pitchFamily="34" charset="0"/>
              <a:cs typeface="Segoe UI" panose="020B05020402040202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000" dirty="0">
                <a:latin typeface="Segoe UI Light" panose="020B0502040204020203" pitchFamily="34" charset="0"/>
                <a:cs typeface="Segoe UI" panose="020B0502040204020203" pitchFamily="34" charset="0"/>
              </a:rPr>
              <a:t>Publish at least </a:t>
            </a:r>
            <a:r>
              <a:rPr lang="en-US" sz="2000" b="1" dirty="0">
                <a:latin typeface="Segoe UI Light" panose="020B0502040204020203" pitchFamily="34" charset="0"/>
                <a:cs typeface="Segoe UI" panose="020B0502040204020203" pitchFamily="34" charset="0"/>
              </a:rPr>
              <a:t>1 indexed article </a:t>
            </a:r>
            <a:r>
              <a:rPr lang="en-US" sz="2000" dirty="0">
                <a:latin typeface="Segoe UI Light" panose="020B0502040204020203" pitchFamily="34" charset="0"/>
                <a:cs typeface="Segoe UI" panose="020B0502040204020203" pitchFamily="34" charset="0"/>
              </a:rPr>
              <a:t>/ </a:t>
            </a:r>
            <a:r>
              <a:rPr lang="en-US" sz="2000" b="1" dirty="0">
                <a:latin typeface="Segoe UI Light" panose="020B0502040204020203" pitchFamily="34" charset="0"/>
                <a:cs typeface="Segoe UI" panose="020B0502040204020203" pitchFamily="34" charset="0"/>
              </a:rPr>
              <a:t>2 indexed conference proceedings</a:t>
            </a:r>
            <a:r>
              <a:rPr lang="en-US" sz="2000" dirty="0">
                <a:latin typeface="Segoe UI Light" panose="020B0502040204020203" pitchFamily="34" charset="0"/>
                <a:cs typeface="Segoe UI" panose="020B0502040204020203" pitchFamily="34" charset="0"/>
              </a:rPr>
              <a:t> (SCOPUS/ ERA/ WOS)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369DF28-727B-3749-931C-CB20DC8A4F1F}"/>
              </a:ext>
            </a:extLst>
          </p:cNvPr>
          <p:cNvGrpSpPr/>
          <p:nvPr/>
        </p:nvGrpSpPr>
        <p:grpSpPr>
          <a:xfrm>
            <a:off x="4858949" y="3124301"/>
            <a:ext cx="503174" cy="609398"/>
            <a:chOff x="7756526" y="1450976"/>
            <a:chExt cx="285750" cy="346075"/>
          </a:xfrm>
        </p:grpSpPr>
        <p:sp>
          <p:nvSpPr>
            <p:cNvPr id="11" name="Freeform 135">
              <a:extLst>
                <a:ext uri="{FF2B5EF4-FFF2-40B4-BE49-F238E27FC236}">
                  <a16:creationId xmlns:a16="http://schemas.microsoft.com/office/drawing/2014/main" id="{C85EEF36-5E71-3341-9A72-FE01CE310C79}"/>
                </a:ext>
              </a:extLst>
            </p:cNvPr>
            <p:cNvSpPr>
              <a:spLocks/>
            </p:cNvSpPr>
            <p:nvPr/>
          </p:nvSpPr>
          <p:spPr bwMode="auto">
            <a:xfrm>
              <a:off x="7816851" y="1585914"/>
              <a:ext cx="165100" cy="60325"/>
            </a:xfrm>
            <a:custGeom>
              <a:avLst/>
              <a:gdLst>
                <a:gd name="T0" fmla="*/ 41 w 44"/>
                <a:gd name="T1" fmla="*/ 16 h 16"/>
                <a:gd name="T2" fmla="*/ 44 w 44"/>
                <a:gd name="T3" fmla="*/ 0 h 16"/>
                <a:gd name="T4" fmla="*/ 0 w 44"/>
                <a:gd name="T5" fmla="*/ 0 h 16"/>
                <a:gd name="T6" fmla="*/ 3 w 44"/>
                <a:gd name="T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16">
                  <a:moveTo>
                    <a:pt x="41" y="16"/>
                  </a:moveTo>
                  <a:cubicBezTo>
                    <a:pt x="43" y="11"/>
                    <a:pt x="44" y="5"/>
                    <a:pt x="4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1" y="11"/>
                    <a:pt x="3" y="16"/>
                  </a:cubicBezTo>
                </a:path>
              </a:pathLst>
            </a:custGeom>
            <a:noFill/>
            <a:ln w="1905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2" name="Freeform 136">
              <a:extLst>
                <a:ext uri="{FF2B5EF4-FFF2-40B4-BE49-F238E27FC236}">
                  <a16:creationId xmlns:a16="http://schemas.microsoft.com/office/drawing/2014/main" id="{5381BDA8-E657-5D41-A324-446189C69A85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7013" y="1676401"/>
              <a:ext cx="104775" cy="120650"/>
            </a:xfrm>
            <a:custGeom>
              <a:avLst/>
              <a:gdLst>
                <a:gd name="T0" fmla="*/ 66 w 66"/>
                <a:gd name="T1" fmla="*/ 0 h 76"/>
                <a:gd name="T2" fmla="*/ 0 w 66"/>
                <a:gd name="T3" fmla="*/ 0 h 76"/>
                <a:gd name="T4" fmla="*/ 9 w 66"/>
                <a:gd name="T5" fmla="*/ 76 h 76"/>
                <a:gd name="T6" fmla="*/ 57 w 66"/>
                <a:gd name="T7" fmla="*/ 76 h 76"/>
                <a:gd name="T8" fmla="*/ 66 w 66"/>
                <a:gd name="T9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" h="76">
                  <a:moveTo>
                    <a:pt x="66" y="0"/>
                  </a:moveTo>
                  <a:lnTo>
                    <a:pt x="0" y="0"/>
                  </a:lnTo>
                  <a:lnTo>
                    <a:pt x="9" y="76"/>
                  </a:lnTo>
                  <a:lnTo>
                    <a:pt x="57" y="76"/>
                  </a:lnTo>
                  <a:lnTo>
                    <a:pt x="66" y="0"/>
                  </a:lnTo>
                  <a:close/>
                </a:path>
              </a:pathLst>
            </a:custGeom>
            <a:noFill/>
            <a:ln w="1905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3" name="Line 137">
              <a:extLst>
                <a:ext uri="{FF2B5EF4-FFF2-40B4-BE49-F238E27FC236}">
                  <a16:creationId xmlns:a16="http://schemas.microsoft.com/office/drawing/2014/main" id="{35855CB2-87C9-4D41-A992-00BD2497E9A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756526" y="1676401"/>
              <a:ext cx="285750" cy="0"/>
            </a:xfrm>
            <a:prstGeom prst="line">
              <a:avLst/>
            </a:prstGeom>
            <a:noFill/>
            <a:ln w="1905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" name="Oval 138">
              <a:extLst>
                <a:ext uri="{FF2B5EF4-FFF2-40B4-BE49-F238E27FC236}">
                  <a16:creationId xmlns:a16="http://schemas.microsoft.com/office/drawing/2014/main" id="{9178933F-2F4B-154C-A582-3568FBBFB0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47013" y="1450976"/>
              <a:ext cx="104775" cy="104775"/>
            </a:xfrm>
            <a:prstGeom prst="ellipse">
              <a:avLst/>
            </a:prstGeom>
            <a:noFill/>
            <a:ln w="19050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5" name="Freeform 139">
              <a:extLst>
                <a:ext uri="{FF2B5EF4-FFF2-40B4-BE49-F238E27FC236}">
                  <a16:creationId xmlns:a16="http://schemas.microsoft.com/office/drawing/2014/main" id="{1DF8D00F-75F0-A745-ADFD-B8BBA3E313CA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8288" y="1585914"/>
              <a:ext cx="22225" cy="60325"/>
            </a:xfrm>
            <a:custGeom>
              <a:avLst/>
              <a:gdLst>
                <a:gd name="T0" fmla="*/ 2 w 14"/>
                <a:gd name="T1" fmla="*/ 0 h 38"/>
                <a:gd name="T2" fmla="*/ 0 w 14"/>
                <a:gd name="T3" fmla="*/ 38 h 38"/>
                <a:gd name="T4" fmla="*/ 14 w 14"/>
                <a:gd name="T5" fmla="*/ 38 h 38"/>
                <a:gd name="T6" fmla="*/ 12 w 14"/>
                <a:gd name="T7" fmla="*/ 0 h 38"/>
                <a:gd name="T8" fmla="*/ 2 w 14"/>
                <a:gd name="T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38">
                  <a:moveTo>
                    <a:pt x="2" y="0"/>
                  </a:moveTo>
                  <a:lnTo>
                    <a:pt x="0" y="38"/>
                  </a:lnTo>
                  <a:lnTo>
                    <a:pt x="14" y="38"/>
                  </a:lnTo>
                  <a:lnTo>
                    <a:pt x="12" y="0"/>
                  </a:lnTo>
                  <a:lnTo>
                    <a:pt x="2" y="0"/>
                  </a:lnTo>
                  <a:close/>
                </a:path>
              </a:pathLst>
            </a:custGeom>
            <a:noFill/>
            <a:ln w="19050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B0381E0-D0C7-FB49-8D3B-9C89FF94DF9A}"/>
              </a:ext>
            </a:extLst>
          </p:cNvPr>
          <p:cNvCxnSpPr>
            <a:cxnSpLocks/>
          </p:cNvCxnSpPr>
          <p:nvPr/>
        </p:nvCxnSpPr>
        <p:spPr>
          <a:xfrm flipV="1">
            <a:off x="4386636" y="3171769"/>
            <a:ext cx="0" cy="514462"/>
          </a:xfrm>
          <a:prstGeom prst="line">
            <a:avLst/>
          </a:prstGeom>
          <a:ln w="38100" cap="rnd">
            <a:solidFill>
              <a:schemeClr val="tx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084084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5ABD76-0245-4627-8FBD-A85459C760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F37404"/>
                </a:solidFill>
              </a:rPr>
              <a:t>Commonly Used Acronym</a:t>
            </a:r>
            <a:endParaRPr lang="en-MY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A88B359-AF7B-419F-B8DB-E64E3C672D81}"/>
              </a:ext>
            </a:extLst>
          </p:cNvPr>
          <p:cNvSpPr/>
          <p:nvPr/>
        </p:nvSpPr>
        <p:spPr>
          <a:xfrm>
            <a:off x="627838" y="1841834"/>
            <a:ext cx="10936324" cy="36359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E586C"/>
                </a:solidFill>
                <a:effectLst/>
                <a:uLnTx/>
                <a:uFillTx/>
                <a:latin typeface="Segoe UI" panose="020B0502040204020203" pitchFamily="34" charset="0"/>
                <a:ea typeface="Open Sans Light"/>
                <a:cs typeface="Segoe UI" panose="020B0502040204020203" pitchFamily="34" charset="0"/>
                <a:sym typeface="Open Sans Light"/>
              </a:rPr>
              <a:t>MM – Satisfactory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2000" dirty="0">
                <a:solidFill>
                  <a:srgbClr val="3E586C"/>
                </a:solidFill>
                <a:latin typeface="Segoe UI" panose="020B0502040204020203" pitchFamily="34" charset="0"/>
                <a:cs typeface="Segoe UI" panose="020B0502040204020203" pitchFamily="34" charset="0"/>
                <a:sym typeface="Open Sans Light"/>
              </a:rPr>
              <a:t>TM – Unsatisfactory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2000" dirty="0">
                <a:solidFill>
                  <a:srgbClr val="3E586C"/>
                </a:solidFill>
                <a:latin typeface="Segoe UI" panose="020B0502040204020203" pitchFamily="34" charset="0"/>
                <a:cs typeface="Segoe UI" panose="020B0502040204020203" pitchFamily="34" charset="0"/>
                <a:sym typeface="Open Sans Light"/>
              </a:rPr>
              <a:t>TD – Withdraw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2000" dirty="0">
                <a:solidFill>
                  <a:srgbClr val="3E586C"/>
                </a:solidFill>
                <a:latin typeface="Segoe UI" panose="020B0502040204020203" pitchFamily="34" charset="0"/>
                <a:cs typeface="Segoe UI" panose="020B0502040204020203" pitchFamily="34" charset="0"/>
                <a:sym typeface="Open Sans Light"/>
              </a:rPr>
              <a:t>UM – Repeat Course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2000" dirty="0">
                <a:solidFill>
                  <a:srgbClr val="3E586C"/>
                </a:solidFill>
                <a:latin typeface="Segoe UI" panose="020B0502040204020203" pitchFamily="34" charset="0"/>
                <a:cs typeface="Segoe UI" panose="020B0502040204020203" pitchFamily="34" charset="0"/>
                <a:sym typeface="Open Sans Light"/>
              </a:rPr>
              <a:t>HL – </a:t>
            </a:r>
            <a:r>
              <a:rPr lang="en-US" sz="2000" dirty="0" err="1">
                <a:solidFill>
                  <a:srgbClr val="3E586C"/>
                </a:solidFill>
                <a:latin typeface="Segoe UI" panose="020B0502040204020203" pitchFamily="34" charset="0"/>
                <a:cs typeface="Segoe UI" panose="020B0502040204020203" pitchFamily="34" charset="0"/>
                <a:sym typeface="Open Sans Light"/>
              </a:rPr>
              <a:t>Hadir</a:t>
            </a:r>
            <a:r>
              <a:rPr lang="en-US" sz="2000" dirty="0">
                <a:solidFill>
                  <a:srgbClr val="3E586C"/>
                </a:solidFill>
                <a:latin typeface="Segoe UI" panose="020B0502040204020203" pitchFamily="34" charset="0"/>
                <a:cs typeface="Segoe UI" panose="020B0502040204020203" pitchFamily="34" charset="0"/>
                <a:sym typeface="Open Sans Light"/>
              </a:rPr>
              <a:t> Lulus / Pass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2000" dirty="0">
                <a:solidFill>
                  <a:srgbClr val="3E586C"/>
                </a:solidFill>
                <a:latin typeface="Segoe UI" panose="020B0502040204020203" pitchFamily="34" charset="0"/>
                <a:cs typeface="Segoe UI" panose="020B0502040204020203" pitchFamily="34" charset="0"/>
                <a:sym typeface="Open Sans Light"/>
              </a:rPr>
              <a:t>HG – Fail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2000" dirty="0">
                <a:solidFill>
                  <a:srgbClr val="3E586C"/>
                </a:solidFill>
                <a:latin typeface="Segoe UI" panose="020B0502040204020203" pitchFamily="34" charset="0"/>
                <a:cs typeface="Segoe UI" panose="020B0502040204020203" pitchFamily="34" charset="0"/>
                <a:sym typeface="Open Sans Light"/>
              </a:rPr>
              <a:t>HW – </a:t>
            </a:r>
            <a:r>
              <a:rPr lang="en-US" sz="2000" dirty="0" err="1">
                <a:solidFill>
                  <a:srgbClr val="3E586C"/>
                </a:solidFill>
                <a:latin typeface="Segoe UI" panose="020B0502040204020203" pitchFamily="34" charset="0"/>
                <a:cs typeface="Segoe UI" panose="020B0502040204020203" pitchFamily="34" charset="0"/>
                <a:sym typeface="Open Sans Light"/>
              </a:rPr>
              <a:t>Hadir</a:t>
            </a:r>
            <a:r>
              <a:rPr lang="en-US" sz="2000" dirty="0">
                <a:solidFill>
                  <a:srgbClr val="3E586C"/>
                </a:solidFill>
                <a:latin typeface="Segoe UI" panose="020B0502040204020203" pitchFamily="34" charset="0"/>
                <a:cs typeface="Segoe UI" panose="020B0502040204020203" pitchFamily="34" charset="0"/>
                <a:sym typeface="Open Sans Light"/>
              </a:rPr>
              <a:t> </a:t>
            </a:r>
            <a:r>
              <a:rPr lang="en-US" sz="2000" dirty="0" err="1">
                <a:solidFill>
                  <a:srgbClr val="3E586C"/>
                </a:solidFill>
                <a:latin typeface="Segoe UI" panose="020B0502040204020203" pitchFamily="34" charset="0"/>
                <a:cs typeface="Segoe UI" panose="020B0502040204020203" pitchFamily="34" charset="0"/>
                <a:sym typeface="Open Sans Light"/>
              </a:rPr>
              <a:t>Wajib</a:t>
            </a:r>
            <a:r>
              <a:rPr lang="en-US" sz="2000" dirty="0">
                <a:solidFill>
                  <a:srgbClr val="3E586C"/>
                </a:solidFill>
                <a:latin typeface="Segoe UI" panose="020B0502040204020203" pitchFamily="34" charset="0"/>
                <a:cs typeface="Segoe UI" panose="020B0502040204020203" pitchFamily="34" charset="0"/>
                <a:sym typeface="Open Sans Light"/>
              </a:rPr>
              <a:t> / Compulsory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en-US" sz="2000" dirty="0">
              <a:solidFill>
                <a:srgbClr val="3E586C"/>
              </a:solidFill>
              <a:latin typeface="Segoe UI" panose="020B0502040204020203" pitchFamily="34" charset="0"/>
              <a:cs typeface="Segoe UI" panose="020B0502040204020203" pitchFamily="34" charset="0"/>
              <a:sym typeface="Open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378625138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D3E9BA9-AABF-4E0F-9154-93CE8E27638C}"/>
              </a:ext>
            </a:extLst>
          </p:cNvPr>
          <p:cNvSpPr txBox="1"/>
          <p:nvPr/>
        </p:nvSpPr>
        <p:spPr>
          <a:xfrm>
            <a:off x="2203908" y="2367171"/>
            <a:ext cx="778418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rgbClr val="F37404"/>
                </a:solidFill>
                <a:latin typeface="Georgia" panose="02040502050405020303" pitchFamily="18" charset="0"/>
                <a:ea typeface="+mj-ea"/>
                <a:cs typeface="Segoe UI" panose="020B0502040204020203" pitchFamily="34" charset="0"/>
              </a:rPr>
              <a:t>Your Research Journey</a:t>
            </a:r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44834853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F37A1BF-3919-41EA-A398-494C7AC08D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149" t="30241" r="27552" b="18488"/>
          <a:stretch/>
        </p:blipFill>
        <p:spPr>
          <a:xfrm>
            <a:off x="204246" y="440569"/>
            <a:ext cx="11246178" cy="5563429"/>
          </a:xfrm>
          <a:prstGeom prst="rect">
            <a:avLst/>
          </a:prstGeom>
        </p:spPr>
      </p:pic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04E01F67-BBAD-4922-8343-1B0C8F5464F8}"/>
              </a:ext>
            </a:extLst>
          </p:cNvPr>
          <p:cNvSpPr/>
          <p:nvPr/>
        </p:nvSpPr>
        <p:spPr>
          <a:xfrm>
            <a:off x="10689996" y="1791092"/>
            <a:ext cx="1181493" cy="612742"/>
          </a:xfrm>
          <a:prstGeom prst="wedgeEllipseCallou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Sem 3</a:t>
            </a:r>
            <a:endParaRPr lang="en-MY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2D170AE-AE6F-48D7-80F8-47B718B6A423}"/>
              </a:ext>
            </a:extLst>
          </p:cNvPr>
          <p:cNvSpPr txBox="1"/>
          <p:nvPr/>
        </p:nvSpPr>
        <p:spPr>
          <a:xfrm>
            <a:off x="405353" y="641023"/>
            <a:ext cx="2234152" cy="1754326"/>
          </a:xfrm>
          <a:prstGeom prst="rect">
            <a:avLst/>
          </a:prstGeom>
          <a:solidFill>
            <a:srgbClr val="7E2845"/>
          </a:solidFill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Research Study Journey </a:t>
            </a:r>
            <a:endParaRPr lang="en-MY" sz="36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471542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041730A-A870-4185-A27A-A75171B42EA4}"/>
              </a:ext>
            </a:extLst>
          </p:cNvPr>
          <p:cNvSpPr txBox="1"/>
          <p:nvPr/>
        </p:nvSpPr>
        <p:spPr>
          <a:xfrm>
            <a:off x="1101954" y="264994"/>
            <a:ext cx="998809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rgbClr val="F37404"/>
                </a:solidFill>
                <a:latin typeface="Georgia" panose="02040502050405020303" pitchFamily="18" charset="0"/>
                <a:ea typeface="+mj-ea"/>
                <a:cs typeface="Segoe UI" panose="020B0502040204020203" pitchFamily="34" charset="0"/>
              </a:rPr>
              <a:t>1</a:t>
            </a:r>
            <a:r>
              <a:rPr lang="en-US" sz="4400" b="1" baseline="30000" dirty="0">
                <a:solidFill>
                  <a:srgbClr val="F37404"/>
                </a:solidFill>
                <a:latin typeface="Georgia" panose="02040502050405020303" pitchFamily="18" charset="0"/>
                <a:ea typeface="+mj-ea"/>
                <a:cs typeface="Segoe UI" panose="020B0502040204020203" pitchFamily="34" charset="0"/>
              </a:rPr>
              <a:t>st</a:t>
            </a:r>
            <a:r>
              <a:rPr lang="en-US" sz="4400" b="1" dirty="0">
                <a:solidFill>
                  <a:srgbClr val="F37404"/>
                </a:solidFill>
                <a:latin typeface="Georgia" panose="02040502050405020303" pitchFamily="18" charset="0"/>
                <a:ea typeface="+mj-ea"/>
                <a:cs typeface="Segoe UI" panose="020B0502040204020203" pitchFamily="34" charset="0"/>
              </a:rPr>
              <a:t> Assessment for Research</a:t>
            </a:r>
            <a:endParaRPr lang="en-MY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4CC87C5-AFA4-445D-9901-67BBEAEC5E16}"/>
              </a:ext>
            </a:extLst>
          </p:cNvPr>
          <p:cNvSpPr/>
          <p:nvPr/>
        </p:nvSpPr>
        <p:spPr>
          <a:xfrm flipH="1">
            <a:off x="851441" y="1321627"/>
            <a:ext cx="10592698" cy="55399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r>
              <a:rPr lang="en-US" dirty="0">
                <a:solidFill>
                  <a:srgbClr val="002060"/>
                </a:solidFill>
                <a:latin typeface="Segoe UI Light" panose="020B0502040204020203" pitchFamily="34" charset="0"/>
              </a:rPr>
              <a:t>Students </a:t>
            </a:r>
            <a:r>
              <a:rPr lang="en-US" b="1" dirty="0">
                <a:solidFill>
                  <a:srgbClr val="002060"/>
                </a:solidFill>
                <a:latin typeface="Segoe UI Light" panose="020B0502040204020203" pitchFamily="34" charset="0"/>
              </a:rPr>
              <a:t>MUST</a:t>
            </a:r>
            <a:r>
              <a:rPr lang="en-US" dirty="0">
                <a:solidFill>
                  <a:srgbClr val="002060"/>
                </a:solidFill>
                <a:latin typeface="Segoe UI Light" panose="020B0502040204020203" pitchFamily="34" charset="0"/>
              </a:rPr>
              <a:t> complete the </a:t>
            </a:r>
            <a:r>
              <a:rPr lang="en-US" u="sng" dirty="0">
                <a:solidFill>
                  <a:srgbClr val="002060"/>
                </a:solidFill>
                <a:latin typeface="Segoe UI Light" panose="020B0502040204020203" pitchFamily="34" charset="0"/>
              </a:rPr>
              <a:t>University general course </a:t>
            </a:r>
            <a:r>
              <a:rPr lang="en-US" b="1" dirty="0">
                <a:solidFill>
                  <a:srgbClr val="002060"/>
                </a:solidFill>
                <a:latin typeface="Segoe UI Light" panose="020B0502040204020203" pitchFamily="34" charset="0"/>
              </a:rPr>
              <a:t>and</a:t>
            </a:r>
            <a:r>
              <a:rPr lang="en-US" dirty="0">
                <a:solidFill>
                  <a:srgbClr val="002060"/>
                </a:solidFill>
                <a:latin typeface="Segoe UI Light" panose="020B0502040204020203" pitchFamily="34" charset="0"/>
              </a:rPr>
              <a:t> </a:t>
            </a:r>
            <a:r>
              <a:rPr lang="en-US" u="sng" dirty="0">
                <a:solidFill>
                  <a:srgbClr val="002060"/>
                </a:solidFill>
                <a:latin typeface="Segoe UI Light" panose="020B0502040204020203" pitchFamily="34" charset="0"/>
              </a:rPr>
              <a:t>Research Methodology </a:t>
            </a:r>
            <a:r>
              <a:rPr lang="en-US" dirty="0">
                <a:solidFill>
                  <a:srgbClr val="002060"/>
                </a:solidFill>
                <a:latin typeface="Segoe UI Light" panose="020B0502040204020203" pitchFamily="34" charset="0"/>
              </a:rPr>
              <a:t>(ULAP0010) before being allowed to defend their proposal (effective Sem I 2017/2018).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6E543B-D9E9-49DE-A0A4-7B53434172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155" t="31537" r="30644" b="30584"/>
          <a:stretch/>
        </p:blipFill>
        <p:spPr>
          <a:xfrm>
            <a:off x="1291473" y="2445620"/>
            <a:ext cx="9341948" cy="3672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35364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80D6CC6-921A-492C-AFD6-DEB198C745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227" t="24468" r="30799" b="17526"/>
          <a:stretch/>
        </p:blipFill>
        <p:spPr>
          <a:xfrm>
            <a:off x="1811517" y="886030"/>
            <a:ext cx="8568965" cy="5085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06978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E4C011-8CE0-4B9D-AD72-1258370A3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06400"/>
            <a:ext cx="11514056" cy="889000"/>
          </a:xfrm>
        </p:spPr>
        <p:txBody>
          <a:bodyPr>
            <a:normAutofit fontScale="90000"/>
          </a:bodyPr>
          <a:lstStyle/>
          <a:p>
            <a:r>
              <a:rPr lang="en-US" sz="4400" b="1" dirty="0">
                <a:solidFill>
                  <a:srgbClr val="F37404"/>
                </a:solidFill>
                <a:latin typeface="Georgia" panose="02040502050405020303" pitchFamily="18" charset="0"/>
                <a:ea typeface="+mj-ea"/>
                <a:cs typeface="Segoe UI" panose="020B0502040204020203" pitchFamily="34" charset="0"/>
              </a:rPr>
              <a:t>Students who MUST present this semester</a:t>
            </a:r>
            <a:endParaRPr lang="en-MY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0CB39E-EF30-4930-9A17-22DD9D45B914}"/>
              </a:ext>
            </a:extLst>
          </p:cNvPr>
          <p:cNvSpPr txBox="1"/>
          <p:nvPr/>
        </p:nvSpPr>
        <p:spPr>
          <a:xfrm>
            <a:off x="945038" y="1295400"/>
            <a:ext cx="6094428" cy="54421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MY" sz="1800" b="0" i="0" u="none" strike="noStrike" dirty="0">
                <a:solidFill>
                  <a:srgbClr val="3E586C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Abdullah Saddam </a:t>
            </a:r>
            <a:r>
              <a:rPr lang="en-MY" sz="1800" b="0" i="0" u="none" strike="noStrike" dirty="0" err="1">
                <a:solidFill>
                  <a:srgbClr val="3E586C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Abood</a:t>
            </a:r>
            <a:r>
              <a:rPr lang="en-MY" sz="1800" b="0" i="0" u="none" strike="noStrike" dirty="0">
                <a:solidFill>
                  <a:srgbClr val="3E586C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MY" sz="1800" b="0" i="0" u="none" strike="noStrike" dirty="0" err="1">
                <a:solidFill>
                  <a:srgbClr val="3E586C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Abdulneby</a:t>
            </a:r>
            <a:r>
              <a:rPr lang="en-MY" dirty="0">
                <a:solidFill>
                  <a:srgbClr val="3E586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MY" sz="1800" b="0" i="0" u="none" strike="noStrike" dirty="0" err="1">
                <a:solidFill>
                  <a:srgbClr val="3E586C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Ainuska</a:t>
            </a:r>
            <a:r>
              <a:rPr lang="en-MY" sz="1800" b="0" i="0" u="none" strike="noStrike" dirty="0">
                <a:solidFill>
                  <a:srgbClr val="3E586C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MY" sz="1800" b="0" i="0" u="none" strike="noStrike" dirty="0" err="1">
                <a:solidFill>
                  <a:srgbClr val="3E586C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Tashbaeva</a:t>
            </a:r>
            <a:r>
              <a:rPr lang="en-MY" dirty="0">
                <a:solidFill>
                  <a:srgbClr val="3E586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MY" sz="1800" b="0" i="0" u="none" strike="noStrike" dirty="0">
                <a:solidFill>
                  <a:srgbClr val="3E586C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Mustafa Mahdi </a:t>
            </a:r>
            <a:r>
              <a:rPr lang="en-MY" sz="1800" b="0" i="0" u="none" strike="noStrike" dirty="0" err="1">
                <a:solidFill>
                  <a:srgbClr val="3E586C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Jubier</a:t>
            </a:r>
            <a:r>
              <a:rPr lang="en-MY" sz="1800" b="0" i="0" u="none" strike="noStrike" dirty="0">
                <a:solidFill>
                  <a:srgbClr val="3E586C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MY" sz="1800" b="0" i="0" u="none" strike="noStrike" dirty="0" err="1">
                <a:solidFill>
                  <a:srgbClr val="3E586C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Jubier</a:t>
            </a:r>
            <a:r>
              <a:rPr lang="en-MY" dirty="0">
                <a:solidFill>
                  <a:srgbClr val="3E586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MY" sz="1800" b="0" i="0" u="none" strike="noStrike" dirty="0">
                <a:solidFill>
                  <a:srgbClr val="3E586C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Sara </a:t>
            </a:r>
            <a:r>
              <a:rPr lang="en-MY" sz="1800" b="0" i="0" u="none" strike="noStrike" dirty="0" err="1">
                <a:solidFill>
                  <a:srgbClr val="3E586C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Safaeimehneh</a:t>
            </a:r>
            <a:r>
              <a:rPr lang="en-MY" dirty="0">
                <a:solidFill>
                  <a:srgbClr val="3E586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MY" sz="1800" b="0" i="0" u="none" strike="noStrike" dirty="0">
                <a:solidFill>
                  <a:srgbClr val="3E586C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Xu </a:t>
            </a:r>
            <a:r>
              <a:rPr lang="en-MY" sz="1800" b="0" i="0" u="none" strike="noStrike" dirty="0" err="1">
                <a:solidFill>
                  <a:srgbClr val="3E586C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Leilei</a:t>
            </a:r>
            <a:r>
              <a:rPr lang="en-MY" dirty="0">
                <a:solidFill>
                  <a:srgbClr val="3E586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MY" sz="1800" b="0" i="0" u="none" strike="noStrike" dirty="0">
                <a:solidFill>
                  <a:srgbClr val="3E586C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Anwar </a:t>
            </a:r>
            <a:r>
              <a:rPr lang="en-MY" sz="1800" b="0" i="0" u="none" strike="noStrike" dirty="0" err="1">
                <a:solidFill>
                  <a:srgbClr val="3E586C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Yusara</a:t>
            </a:r>
            <a:r>
              <a:rPr lang="en-MY" dirty="0">
                <a:solidFill>
                  <a:srgbClr val="3E586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MY" sz="1800" b="0" i="0" u="none" strike="noStrike" dirty="0">
                <a:solidFill>
                  <a:srgbClr val="3E586C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Bashar </a:t>
            </a:r>
            <a:r>
              <a:rPr lang="en-MY" sz="1800" b="0" i="0" u="none" strike="noStrike" dirty="0" err="1">
                <a:solidFill>
                  <a:srgbClr val="3E586C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Jadah</a:t>
            </a:r>
            <a:r>
              <a:rPr lang="en-MY" sz="1800" b="0" i="0" u="none" strike="noStrike" dirty="0">
                <a:solidFill>
                  <a:srgbClr val="3E586C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 Farhan </a:t>
            </a:r>
            <a:r>
              <a:rPr lang="en-MY" sz="1800" b="0" i="0" u="none" strike="noStrike" dirty="0" err="1">
                <a:solidFill>
                  <a:srgbClr val="3E586C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Alomairi</a:t>
            </a:r>
            <a:r>
              <a:rPr lang="en-MY" dirty="0">
                <a:solidFill>
                  <a:srgbClr val="3E586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MY" sz="1800" b="0" i="0" u="none" strike="noStrike" dirty="0">
                <a:solidFill>
                  <a:srgbClr val="3E586C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Asma Abdullah F. </a:t>
            </a:r>
            <a:r>
              <a:rPr lang="en-MY" sz="1800" b="0" i="0" u="none" strike="noStrike" dirty="0" err="1">
                <a:solidFill>
                  <a:srgbClr val="3E586C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Alasbali</a:t>
            </a:r>
            <a:r>
              <a:rPr lang="en-MY" dirty="0">
                <a:solidFill>
                  <a:srgbClr val="3E586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MY" sz="1800" b="0" i="0" u="none" strike="noStrike" dirty="0">
                <a:solidFill>
                  <a:srgbClr val="3E586C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Maytham Hashim </a:t>
            </a:r>
            <a:r>
              <a:rPr lang="en-MY" sz="1800" b="0" i="0" u="none" strike="noStrike" dirty="0" err="1">
                <a:solidFill>
                  <a:srgbClr val="3E586C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Mutlag</a:t>
            </a:r>
            <a:r>
              <a:rPr lang="en-MY" sz="1800" b="0" i="0" u="none" strike="noStrike" dirty="0">
                <a:solidFill>
                  <a:srgbClr val="3E586C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MY" sz="1800" b="0" i="0" u="none" strike="noStrike" dirty="0" err="1">
                <a:solidFill>
                  <a:srgbClr val="3E586C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Mutlag</a:t>
            </a:r>
            <a:r>
              <a:rPr lang="en-MY" dirty="0">
                <a:solidFill>
                  <a:srgbClr val="3E586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MY" sz="1800" b="0" i="0" u="none" strike="noStrike" dirty="0" err="1">
                <a:solidFill>
                  <a:srgbClr val="3E586C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Jameela</a:t>
            </a:r>
            <a:r>
              <a:rPr lang="en-MY" sz="1800" b="0" i="0" u="none" strike="noStrike" dirty="0">
                <a:solidFill>
                  <a:srgbClr val="3E586C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MY" sz="1800" b="0" i="0" u="none" strike="noStrike" dirty="0" err="1">
                <a:solidFill>
                  <a:srgbClr val="3E586C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Hanoon</a:t>
            </a:r>
            <a:r>
              <a:rPr lang="en-MY" sz="1800" b="0" i="0" u="none" strike="noStrike" dirty="0">
                <a:solidFill>
                  <a:srgbClr val="3E586C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MY" sz="1800" b="0" i="0" u="none" strike="noStrike" dirty="0" err="1">
                <a:solidFill>
                  <a:srgbClr val="3E586C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Umarlebbe</a:t>
            </a:r>
            <a:r>
              <a:rPr lang="en-MY" dirty="0">
                <a:solidFill>
                  <a:srgbClr val="3E586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MY" sz="1800" b="0" i="0" u="none" strike="noStrike" dirty="0">
                <a:solidFill>
                  <a:srgbClr val="3E586C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Muhammad Riaz Khan</a:t>
            </a:r>
            <a:r>
              <a:rPr lang="en-MY" dirty="0">
                <a:solidFill>
                  <a:srgbClr val="3E586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MY" sz="1800" b="0" i="0" u="none" strike="noStrike" dirty="0">
                <a:solidFill>
                  <a:srgbClr val="3E586C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Muhammad Ashfaq</a:t>
            </a:r>
            <a:r>
              <a:rPr lang="en-MY" dirty="0">
                <a:solidFill>
                  <a:srgbClr val="3E586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MY" sz="1800" b="0" i="0" u="none" strike="noStrike" dirty="0" err="1">
                <a:solidFill>
                  <a:srgbClr val="3E586C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Mohd</a:t>
            </a:r>
            <a:r>
              <a:rPr lang="en-MY" sz="1800" b="0" i="0" u="none" strike="noStrike" dirty="0">
                <a:solidFill>
                  <a:srgbClr val="3E586C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MY" sz="1800" b="0" i="0" u="none" strike="noStrike" dirty="0" err="1">
                <a:solidFill>
                  <a:srgbClr val="3E586C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Razwan</a:t>
            </a:r>
            <a:r>
              <a:rPr lang="en-MY" sz="1800" b="0" i="0" u="none" strike="noStrike" dirty="0">
                <a:solidFill>
                  <a:srgbClr val="3E586C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 Bin </a:t>
            </a:r>
            <a:r>
              <a:rPr lang="en-MY" sz="1800" b="0" i="0" u="none" strike="noStrike" dirty="0" err="1">
                <a:solidFill>
                  <a:srgbClr val="3E586C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Zulkafli</a:t>
            </a:r>
            <a:r>
              <a:rPr lang="en-MY" dirty="0">
                <a:solidFill>
                  <a:srgbClr val="3E586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E586C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283433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5ABD76-0245-4627-8FBD-A85459C760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F37404"/>
                </a:solidFill>
              </a:rPr>
              <a:t>Proposal Requirement</a:t>
            </a:r>
            <a:endParaRPr lang="en-MY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A88B359-AF7B-419F-B8DB-E64E3C672D81}"/>
              </a:ext>
            </a:extLst>
          </p:cNvPr>
          <p:cNvSpPr/>
          <p:nvPr/>
        </p:nvSpPr>
        <p:spPr>
          <a:xfrm>
            <a:off x="627838" y="1841834"/>
            <a:ext cx="10936324" cy="36359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E586C"/>
                </a:solidFill>
                <a:effectLst/>
                <a:uLnTx/>
                <a:uFillTx/>
                <a:latin typeface="Segoe UI" panose="020B0502040204020203" pitchFamily="34" charset="0"/>
                <a:ea typeface="Open Sans Light"/>
                <a:cs typeface="Segoe UI" panose="020B0502040204020203" pitchFamily="34" charset="0"/>
                <a:sym typeface="Open Sans Light"/>
              </a:rPr>
              <a:t>Students must complete all compulsory courses (Research Methodology and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3E586C"/>
                </a:solidFill>
                <a:effectLst/>
                <a:uLnTx/>
                <a:uFillTx/>
                <a:latin typeface="Segoe UI" panose="020B0502040204020203" pitchFamily="34" charset="0"/>
                <a:ea typeface="Open Sans Light"/>
                <a:cs typeface="Segoe UI" panose="020B0502040204020203" pitchFamily="34" charset="0"/>
                <a:sym typeface="Open Sans Light"/>
              </a:rPr>
              <a:t>Univer</a:t>
            </a:r>
            <a:r>
              <a:rPr lang="en-US" sz="2000" dirty="0" err="1">
                <a:solidFill>
                  <a:srgbClr val="3E586C"/>
                </a:solidFill>
                <a:latin typeface="Segoe UI" panose="020B0502040204020203" pitchFamily="34" charset="0"/>
                <a:ea typeface="Open Sans Light"/>
                <a:cs typeface="Segoe UI" panose="020B0502040204020203" pitchFamily="34" charset="0"/>
                <a:sym typeface="Open Sans Light"/>
              </a:rPr>
              <a:t>sity</a:t>
            </a:r>
            <a:r>
              <a:rPr lang="en-US" sz="2000" dirty="0">
                <a:solidFill>
                  <a:srgbClr val="3E586C"/>
                </a:solidFill>
                <a:latin typeface="Segoe UI" panose="020B0502040204020203" pitchFamily="34" charset="0"/>
                <a:ea typeface="Open Sans Light"/>
                <a:cs typeface="Segoe UI" panose="020B0502040204020203" pitchFamily="34" charset="0"/>
                <a:sym typeface="Open Sans Light"/>
              </a:rPr>
              <a:t> Elective Course)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3E586C"/>
              </a:solidFill>
              <a:effectLst/>
              <a:uLnTx/>
              <a:uFillTx/>
              <a:latin typeface="Segoe UI" panose="020B0502040204020203" pitchFamily="34" charset="0"/>
              <a:ea typeface="Open Sans Light"/>
              <a:cs typeface="Segoe UI" panose="020B0502040204020203" pitchFamily="34" charset="0"/>
              <a:sym typeface="Open Sans Light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2000" dirty="0">
                <a:solidFill>
                  <a:srgbClr val="3E586C"/>
                </a:solidFill>
                <a:latin typeface="Segoe UI" panose="020B0502040204020203" pitchFamily="34" charset="0"/>
                <a:cs typeface="Segoe UI" panose="020B0502040204020203" pitchFamily="34" charset="0"/>
                <a:sym typeface="Open Sans Light"/>
              </a:rPr>
              <a:t>Students who need to submit their proposals in Sem II 2020/2021 but have not finished the courses must </a:t>
            </a:r>
            <a:r>
              <a:rPr lang="en-US" sz="2000" dirty="0" err="1">
                <a:solidFill>
                  <a:srgbClr val="3E586C"/>
                </a:solidFill>
                <a:latin typeface="Segoe UI" panose="020B0502040204020203" pitchFamily="34" charset="0"/>
                <a:cs typeface="Segoe UI" panose="020B0502040204020203" pitchFamily="34" charset="0"/>
                <a:sym typeface="Open Sans Light"/>
              </a:rPr>
              <a:t>enrol</a:t>
            </a:r>
            <a:r>
              <a:rPr lang="en-US" sz="2000" dirty="0">
                <a:solidFill>
                  <a:srgbClr val="3E586C"/>
                </a:solidFill>
                <a:latin typeface="Segoe UI" panose="020B0502040204020203" pitchFamily="34" charset="0"/>
                <a:cs typeface="Segoe UI" panose="020B0502040204020203" pitchFamily="34" charset="0"/>
                <a:sym typeface="Open Sans Light"/>
              </a:rPr>
              <a:t> for the courses in the same semester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2000" dirty="0">
                <a:solidFill>
                  <a:srgbClr val="3E586C"/>
                </a:solidFill>
                <a:latin typeface="Segoe UI" panose="020B0502040204020203" pitchFamily="34" charset="0"/>
                <a:cs typeface="Segoe UI" panose="020B0502040204020203" pitchFamily="34" charset="0"/>
                <a:sym typeface="Open Sans Light"/>
              </a:rPr>
              <a:t>The average number of pages are between </a:t>
            </a:r>
            <a:r>
              <a:rPr lang="en-US" sz="20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  <a:sym typeface="Open Sans Light"/>
              </a:rPr>
              <a:t>30 and 40 pages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2000" dirty="0">
                <a:solidFill>
                  <a:srgbClr val="3E586C"/>
                </a:solidFill>
                <a:latin typeface="Segoe UI" panose="020B0502040204020203" pitchFamily="34" charset="0"/>
                <a:cs typeface="Segoe UI" panose="020B0502040204020203" pitchFamily="34" charset="0"/>
                <a:sym typeface="Open Sans Light"/>
              </a:rPr>
              <a:t>The proposal must reflect the </a:t>
            </a:r>
            <a:r>
              <a:rPr lang="en-US" sz="20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  <a:sym typeface="Open Sans Light"/>
              </a:rPr>
              <a:t>level of study </a:t>
            </a:r>
            <a:r>
              <a:rPr lang="en-US" sz="2000" dirty="0">
                <a:solidFill>
                  <a:srgbClr val="3E586C"/>
                </a:solidFill>
                <a:latin typeface="Segoe UI" panose="020B0502040204020203" pitchFamily="34" charset="0"/>
                <a:cs typeface="Segoe UI" panose="020B0502040204020203" pitchFamily="34" charset="0"/>
                <a:sym typeface="Open Sans Light"/>
              </a:rPr>
              <a:t>and </a:t>
            </a:r>
            <a:r>
              <a:rPr lang="en-US" sz="20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  <a:sym typeface="Open Sans Light"/>
              </a:rPr>
              <a:t>student’s programme </a:t>
            </a:r>
            <a:r>
              <a:rPr lang="en-US" sz="2000" dirty="0">
                <a:solidFill>
                  <a:srgbClr val="3E586C"/>
                </a:solidFill>
                <a:latin typeface="Segoe UI" panose="020B0502040204020203" pitchFamily="34" charset="0"/>
                <a:cs typeface="Segoe UI" panose="020B0502040204020203" pitchFamily="34" charset="0"/>
                <a:sym typeface="Open Sans Light"/>
              </a:rPr>
              <a:t>(niche area) – originality and contribution to knowledge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2000" dirty="0">
                <a:solidFill>
                  <a:srgbClr val="3E586C"/>
                </a:solidFill>
                <a:latin typeface="Segoe UI" panose="020B0502040204020203" pitchFamily="34" charset="0"/>
                <a:cs typeface="Segoe UI" panose="020B0502040204020203" pitchFamily="34" charset="0"/>
                <a:sym typeface="Open Sans Light"/>
              </a:rPr>
              <a:t>The proposal must follow the </a:t>
            </a:r>
            <a:r>
              <a:rPr lang="en-US" sz="2000" b="1" dirty="0">
                <a:solidFill>
                  <a:srgbClr val="3E586C"/>
                </a:solidFill>
                <a:latin typeface="Segoe UI" panose="020B0502040204020203" pitchFamily="34" charset="0"/>
                <a:cs typeface="Segoe UI" panose="020B0502040204020203" pitchFamily="34" charset="0"/>
                <a:sym typeface="Open Sans Light"/>
              </a:rPr>
              <a:t>UTM format </a:t>
            </a:r>
            <a:r>
              <a:rPr lang="en-US" sz="2000" dirty="0">
                <a:solidFill>
                  <a:srgbClr val="3E586C"/>
                </a:solidFill>
                <a:latin typeface="Segoe UI" panose="020B0502040204020203" pitchFamily="34" charset="0"/>
                <a:cs typeface="Segoe UI" panose="020B0502040204020203" pitchFamily="34" charset="0"/>
                <a:sym typeface="Open Sans Light"/>
              </a:rPr>
              <a:t>of academic writing. </a:t>
            </a:r>
          </a:p>
        </p:txBody>
      </p:sp>
    </p:spTree>
    <p:extLst>
      <p:ext uri="{BB962C8B-B14F-4D97-AF65-F5344CB8AC3E}">
        <p14:creationId xmlns:p14="http://schemas.microsoft.com/office/powerpoint/2010/main" val="62714090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5ABD76-0245-4627-8FBD-A85459C760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F37404"/>
                </a:solidFill>
              </a:rPr>
              <a:t>Elements Covered in the Proposal Assessment Report</a:t>
            </a:r>
            <a:endParaRPr lang="en-MY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A88B359-AF7B-419F-B8DB-E64E3C672D81}"/>
              </a:ext>
            </a:extLst>
          </p:cNvPr>
          <p:cNvSpPr/>
          <p:nvPr/>
        </p:nvSpPr>
        <p:spPr>
          <a:xfrm>
            <a:off x="627838" y="1841834"/>
            <a:ext cx="10936324" cy="31743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E586C"/>
                </a:solidFill>
                <a:effectLst/>
                <a:uLnTx/>
                <a:uFillTx/>
                <a:latin typeface="Segoe UI" panose="020B0502040204020203" pitchFamily="34" charset="0"/>
                <a:ea typeface="Open Sans Light"/>
                <a:cs typeface="Segoe UI" panose="020B0502040204020203" pitchFamily="34" charset="0"/>
                <a:sym typeface="Open Sans Light"/>
              </a:rPr>
              <a:t>Title of research proposal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2000" dirty="0">
                <a:solidFill>
                  <a:srgbClr val="3E586C"/>
                </a:solidFill>
                <a:latin typeface="Segoe UI" panose="020B0502040204020203" pitchFamily="34" charset="0"/>
                <a:cs typeface="Segoe UI" panose="020B0502040204020203" pitchFamily="34" charset="0"/>
                <a:sym typeface="Open Sans Light"/>
              </a:rPr>
              <a:t>Research Problem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2000" dirty="0">
                <a:solidFill>
                  <a:srgbClr val="3E586C"/>
                </a:solidFill>
                <a:latin typeface="Segoe UI" panose="020B0502040204020203" pitchFamily="34" charset="0"/>
                <a:cs typeface="Segoe UI" panose="020B0502040204020203" pitchFamily="34" charset="0"/>
                <a:sym typeface="Open Sans Light"/>
              </a:rPr>
              <a:t>Research Objectives and Research Questions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2000" dirty="0">
                <a:solidFill>
                  <a:srgbClr val="3E586C"/>
                </a:solidFill>
                <a:latin typeface="Segoe UI" panose="020B0502040204020203" pitchFamily="34" charset="0"/>
                <a:cs typeface="Segoe UI" panose="020B0502040204020203" pitchFamily="34" charset="0"/>
                <a:sym typeface="Open Sans Light"/>
              </a:rPr>
              <a:t>Scope of the Research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2000" dirty="0">
                <a:solidFill>
                  <a:srgbClr val="3E586C"/>
                </a:solidFill>
                <a:latin typeface="Segoe UI" panose="020B0502040204020203" pitchFamily="34" charset="0"/>
                <a:cs typeface="Segoe UI" panose="020B0502040204020203" pitchFamily="34" charset="0"/>
                <a:sym typeface="Open Sans Light"/>
              </a:rPr>
              <a:t>Significance of the Study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2000" dirty="0">
                <a:solidFill>
                  <a:srgbClr val="3E586C"/>
                </a:solidFill>
                <a:latin typeface="Segoe UI" panose="020B0502040204020203" pitchFamily="34" charset="0"/>
                <a:cs typeface="Segoe UI" panose="020B0502040204020203" pitchFamily="34" charset="0"/>
                <a:sym typeface="Open Sans Light"/>
              </a:rPr>
              <a:t>Literature Review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2000" dirty="0">
                <a:solidFill>
                  <a:srgbClr val="3E586C"/>
                </a:solidFill>
                <a:latin typeface="Segoe UI" panose="020B0502040204020203" pitchFamily="34" charset="0"/>
                <a:cs typeface="Segoe UI" panose="020B0502040204020203" pitchFamily="34" charset="0"/>
                <a:sym typeface="Open Sans Light"/>
              </a:rPr>
              <a:t>Methodology / Materials/ Design/ Methods</a:t>
            </a:r>
          </a:p>
        </p:txBody>
      </p:sp>
    </p:spTree>
    <p:extLst>
      <p:ext uri="{BB962C8B-B14F-4D97-AF65-F5344CB8AC3E}">
        <p14:creationId xmlns:p14="http://schemas.microsoft.com/office/powerpoint/2010/main" val="1628896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EAB91F-6C65-8D42-B946-6D4F9A8C3A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73253"/>
            <a:ext cx="11125200" cy="889000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F37404"/>
                </a:solidFill>
              </a:rPr>
              <a:t>Important Websites to Refer to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17ED1E5D-49FA-874E-B3D5-698DDCB697CF}"/>
              </a:ext>
            </a:extLst>
          </p:cNvPr>
          <p:cNvSpPr/>
          <p:nvPr/>
        </p:nvSpPr>
        <p:spPr>
          <a:xfrm flipH="1">
            <a:off x="1219087" y="2933610"/>
            <a:ext cx="3807869" cy="276999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r>
              <a:rPr lang="en-US" dirty="0">
                <a:solidFill>
                  <a:srgbClr val="0903B5"/>
                </a:solidFill>
                <a:latin typeface="Segoe UI Light" panose="020B0502040204020203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https://humanities.utm.my/kl/</a:t>
            </a:r>
            <a:endParaRPr lang="en-US" dirty="0">
              <a:solidFill>
                <a:srgbClr val="0903B5"/>
              </a:solidFill>
              <a:latin typeface="Segoe UI Light" panose="020B0502040204020203" pitchFamily="34" charset="0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12BA8EC3-AA97-E348-B1BF-FBFD4D6BFD36}"/>
              </a:ext>
            </a:extLst>
          </p:cNvPr>
          <p:cNvSpPr/>
          <p:nvPr/>
        </p:nvSpPr>
        <p:spPr>
          <a:xfrm flipH="1">
            <a:off x="1219087" y="2447379"/>
            <a:ext cx="3830995" cy="276999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r>
              <a:rPr lang="en-US" b="1" dirty="0">
                <a:solidFill>
                  <a:schemeClr val="accent4"/>
                </a:solidFill>
                <a:latin typeface="Georgia" panose="02040502050405020303" pitchFamily="18" charset="0"/>
              </a:rPr>
              <a:t>FSSHKL Website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DE89AC2-55B0-49B0-99C1-19FCD54860D6}"/>
              </a:ext>
            </a:extLst>
          </p:cNvPr>
          <p:cNvSpPr/>
          <p:nvPr/>
        </p:nvSpPr>
        <p:spPr>
          <a:xfrm flipH="1">
            <a:off x="6104361" y="2933610"/>
            <a:ext cx="3807869" cy="276999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r>
              <a:rPr lang="en-US" dirty="0">
                <a:solidFill>
                  <a:srgbClr val="0903B5"/>
                </a:solidFill>
                <a:latin typeface="Segoe UI Light" panose="020B0502040204020203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https://humanities.utm.my</a:t>
            </a:r>
            <a:endParaRPr lang="en-US" dirty="0">
              <a:solidFill>
                <a:srgbClr val="0903B5"/>
              </a:solidFill>
              <a:latin typeface="Segoe UI Light" panose="020B0502040204020203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AFA6321-AB1E-497B-9E31-1FC6597C222C}"/>
              </a:ext>
            </a:extLst>
          </p:cNvPr>
          <p:cNvSpPr/>
          <p:nvPr/>
        </p:nvSpPr>
        <p:spPr>
          <a:xfrm flipH="1">
            <a:off x="6104361" y="2480747"/>
            <a:ext cx="3830995" cy="276999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r>
              <a:rPr lang="en-US" b="1" dirty="0">
                <a:solidFill>
                  <a:schemeClr val="accent4"/>
                </a:solidFill>
                <a:latin typeface="Georgia" panose="02040502050405020303" pitchFamily="18" charset="0"/>
              </a:rPr>
              <a:t>Faculty Website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E149D44-AB77-41AC-B6CF-8B1813E70CAA}"/>
              </a:ext>
            </a:extLst>
          </p:cNvPr>
          <p:cNvSpPr/>
          <p:nvPr/>
        </p:nvSpPr>
        <p:spPr>
          <a:xfrm flipH="1">
            <a:off x="1219087" y="4424616"/>
            <a:ext cx="3807869" cy="276999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r>
              <a:rPr lang="en-US" dirty="0">
                <a:solidFill>
                  <a:srgbClr val="0903B5"/>
                </a:solidFill>
                <a:latin typeface="Segoe UI Light" panose="020B0502040204020203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https://sps.utm.my/</a:t>
            </a:r>
            <a:endParaRPr lang="en-US" dirty="0">
              <a:solidFill>
                <a:srgbClr val="0903B5"/>
              </a:solidFill>
              <a:latin typeface="Segoe UI Light" panose="020B0502040204020203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913C961-5A2C-4B91-8BE5-1073E909E943}"/>
              </a:ext>
            </a:extLst>
          </p:cNvPr>
          <p:cNvSpPr/>
          <p:nvPr/>
        </p:nvSpPr>
        <p:spPr>
          <a:xfrm flipH="1">
            <a:off x="1219087" y="3938385"/>
            <a:ext cx="3830995" cy="276999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r>
              <a:rPr lang="en-US" b="1" dirty="0">
                <a:solidFill>
                  <a:schemeClr val="accent4"/>
                </a:solidFill>
                <a:latin typeface="Georgia" panose="02040502050405020303" pitchFamily="18" charset="0"/>
              </a:rPr>
              <a:t>SPS Website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49D9A27-61AE-4549-B4BB-FCA1E5883F95}"/>
              </a:ext>
            </a:extLst>
          </p:cNvPr>
          <p:cNvSpPr/>
          <p:nvPr/>
        </p:nvSpPr>
        <p:spPr>
          <a:xfrm flipH="1">
            <a:off x="6104360" y="4428058"/>
            <a:ext cx="4896720" cy="276999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r>
              <a:rPr lang="en-US" dirty="0">
                <a:solidFill>
                  <a:srgbClr val="0903B5"/>
                </a:solidFill>
                <a:latin typeface="Segoe UI Light" panose="020B0502040204020203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http://spsapp3.utm.my:8080/gsmsv4/index.jsp</a:t>
            </a:r>
            <a:endParaRPr lang="en-US" dirty="0">
              <a:solidFill>
                <a:srgbClr val="0903B5"/>
              </a:solidFill>
              <a:latin typeface="Segoe UI Light" panose="020B0502040204020203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0B080D3-3FF1-4138-B323-F23A01BC82CE}"/>
              </a:ext>
            </a:extLst>
          </p:cNvPr>
          <p:cNvSpPr/>
          <p:nvPr/>
        </p:nvSpPr>
        <p:spPr>
          <a:xfrm flipH="1">
            <a:off x="6104361" y="3661386"/>
            <a:ext cx="5516252" cy="55399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endParaRPr lang="en-US" b="1" dirty="0">
              <a:solidFill>
                <a:schemeClr val="accent4"/>
              </a:solidFill>
              <a:latin typeface="Georgia" panose="02040502050405020303" pitchFamily="18" charset="0"/>
            </a:endParaRPr>
          </a:p>
          <a:p>
            <a:r>
              <a:rPr lang="en-US" b="1" dirty="0">
                <a:solidFill>
                  <a:schemeClr val="accent4"/>
                </a:solidFill>
                <a:latin typeface="Georgia" panose="02040502050405020303" pitchFamily="18" charset="0"/>
              </a:rPr>
              <a:t>Graduate Studies Management System (GSMS)</a:t>
            </a:r>
          </a:p>
        </p:txBody>
      </p:sp>
    </p:spTree>
    <p:extLst>
      <p:ext uri="{BB962C8B-B14F-4D97-AF65-F5344CB8AC3E}">
        <p14:creationId xmlns:p14="http://schemas.microsoft.com/office/powerpoint/2010/main" val="349458605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9884B-1198-4937-810A-A978D57105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F37404"/>
                </a:solidFill>
              </a:rPr>
              <a:t>Thesis Examiner Appointment</a:t>
            </a:r>
            <a:endParaRPr lang="en-MY" dirty="0"/>
          </a:p>
        </p:txBody>
      </p:sp>
      <p:graphicFrame>
        <p:nvGraphicFramePr>
          <p:cNvPr id="24" name="Table 24">
            <a:extLst>
              <a:ext uri="{FF2B5EF4-FFF2-40B4-BE49-F238E27FC236}">
                <a16:creationId xmlns:a16="http://schemas.microsoft.com/office/drawing/2014/main" id="{EB8C5FFA-4A9E-4B33-9C61-E1D7A02D45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8576113"/>
              </p:ext>
            </p:extLst>
          </p:nvPr>
        </p:nvGraphicFramePr>
        <p:xfrm>
          <a:off x="492551" y="1731908"/>
          <a:ext cx="10897384" cy="313436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620652">
                  <a:extLst>
                    <a:ext uri="{9D8B030D-6E8A-4147-A177-3AD203B41FA5}">
                      <a16:colId xmlns:a16="http://schemas.microsoft.com/office/drawing/2014/main" val="1145065794"/>
                    </a:ext>
                  </a:extLst>
                </a:gridCol>
                <a:gridCol w="4012112">
                  <a:extLst>
                    <a:ext uri="{9D8B030D-6E8A-4147-A177-3AD203B41FA5}">
                      <a16:colId xmlns:a16="http://schemas.microsoft.com/office/drawing/2014/main" val="2027840622"/>
                    </a:ext>
                  </a:extLst>
                </a:gridCol>
                <a:gridCol w="2112658">
                  <a:extLst>
                    <a:ext uri="{9D8B030D-6E8A-4147-A177-3AD203B41FA5}">
                      <a16:colId xmlns:a16="http://schemas.microsoft.com/office/drawing/2014/main" val="3367589448"/>
                    </a:ext>
                  </a:extLst>
                </a:gridCol>
                <a:gridCol w="2151962">
                  <a:extLst>
                    <a:ext uri="{9D8B030D-6E8A-4147-A177-3AD203B41FA5}">
                      <a16:colId xmlns:a16="http://schemas.microsoft.com/office/drawing/2014/main" val="85297237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Degree</a:t>
                      </a:r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Examiner Nomination</a:t>
                      </a:r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Internal Examiner</a:t>
                      </a:r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External Examiner</a:t>
                      </a:r>
                      <a:endParaRPr lang="en-MY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54731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 Ed TESL (Taught Course)</a:t>
                      </a:r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 Internal Examiner</a:t>
                      </a:r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 </a:t>
                      </a:r>
                      <a:endParaRPr lang="en-MY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2905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 Ed TESL (Mixed Mode)</a:t>
                      </a:r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 Internal Examiner</a:t>
                      </a:r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</a:t>
                      </a:r>
                      <a:endParaRPr lang="en-MY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85407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Master (non UTM staff)</a:t>
                      </a:r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 Internal Examiner, 3 external examiner</a:t>
                      </a:r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  <a:endParaRPr lang="en-MY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37646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Master (UTM staff)</a:t>
                      </a:r>
                      <a:endParaRPr lang="en-MY" dirty="0"/>
                    </a:p>
                    <a:p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 Internal Examiner, 4 external examiner</a:t>
                      </a:r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  <a:endParaRPr lang="en-MY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88425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PhD (non UTM staff)</a:t>
                      </a:r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3 Internal Examiner, 3 external examiner</a:t>
                      </a:r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  <a:endParaRPr lang="en-MY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56571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PhD (UTM staff)</a:t>
                      </a:r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3 Internal Examiner, 4 external examiner</a:t>
                      </a:r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  <a:endParaRPr lang="en-MY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10781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2063741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EDAB8E65-F4AC-454B-AAD4-9CFFC56491A5}"/>
              </a:ext>
            </a:extLst>
          </p:cNvPr>
          <p:cNvSpPr txBox="1">
            <a:spLocks/>
          </p:cNvSpPr>
          <p:nvPr/>
        </p:nvSpPr>
        <p:spPr>
          <a:xfrm>
            <a:off x="802532" y="0"/>
            <a:ext cx="11125200" cy="889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Georgia" panose="02040502050405020303" pitchFamily="18" charset="0"/>
                <a:ea typeface="+mj-ea"/>
                <a:cs typeface="Segoe UI" panose="020B0502040204020203" pitchFamily="34" charset="0"/>
              </a:defRPr>
            </a:lvl1pPr>
          </a:lstStyle>
          <a:p>
            <a:pPr algn="ctr"/>
            <a:r>
              <a:rPr lang="en-US" dirty="0">
                <a:solidFill>
                  <a:srgbClr val="F37404"/>
                </a:solidFill>
              </a:rPr>
              <a:t>VIVA Process</a:t>
            </a:r>
            <a:endParaRPr lang="en-MY" dirty="0"/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49EC271C-113C-43BB-B452-1A949F1A3FC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86810680"/>
              </p:ext>
            </p:extLst>
          </p:nvPr>
        </p:nvGraphicFramePr>
        <p:xfrm>
          <a:off x="1003571" y="1003300"/>
          <a:ext cx="9779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76DC60ED-CBEF-4589-9F5E-76C2A3E478E4}"/>
              </a:ext>
            </a:extLst>
          </p:cNvPr>
          <p:cNvSpPr txBox="1"/>
          <p:nvPr/>
        </p:nvSpPr>
        <p:spPr>
          <a:xfrm>
            <a:off x="7021855" y="4565702"/>
            <a:ext cx="4647390" cy="2118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E586C"/>
                </a:solidFill>
                <a:effectLst/>
                <a:uLnTx/>
                <a:uFillTx/>
                <a:latin typeface="Segoe UI" panose="020B0502040204020203" pitchFamily="34" charset="0"/>
                <a:ea typeface="Open Sans Light"/>
                <a:cs typeface="Segoe UI" panose="020B0502040204020203" pitchFamily="34" charset="0"/>
                <a:sym typeface="Open Sans Light"/>
              </a:rPr>
              <a:t>VIVA </a:t>
            </a:r>
            <a:r>
              <a:rPr lang="en-US" b="1" dirty="0">
                <a:solidFill>
                  <a:srgbClr val="3E586C"/>
                </a:solidFill>
                <a:latin typeface="Segoe UI" panose="020B0502040204020203" pitchFamily="34" charset="0"/>
                <a:ea typeface="Open Sans Light"/>
                <a:cs typeface="Segoe UI" panose="020B0502040204020203" pitchFamily="34" charset="0"/>
                <a:sym typeface="Open Sans Light"/>
              </a:rPr>
              <a:t>Fees </a:t>
            </a:r>
          </a:p>
          <a:p>
            <a:pPr marR="0" lvl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b="1" dirty="0">
                <a:solidFill>
                  <a:srgbClr val="3E586C"/>
                </a:solidFill>
                <a:latin typeface="Segoe UI" panose="020B0502040204020203" pitchFamily="34" charset="0"/>
                <a:ea typeface="Open Sans Light"/>
                <a:cs typeface="Segoe UI" panose="020B0502040204020203" pitchFamily="34" charset="0"/>
                <a:sym typeface="Open Sans Light"/>
              </a:rPr>
              <a:t>(intake 2016/2017 onwards)</a:t>
            </a:r>
          </a:p>
          <a:p>
            <a:pPr marR="0" lvl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3E586C"/>
              </a:solidFill>
              <a:effectLst/>
              <a:uLnTx/>
              <a:uFillTx/>
              <a:latin typeface="Segoe UI" panose="020B0502040204020203" pitchFamily="34" charset="0"/>
              <a:ea typeface="Open Sans Light"/>
              <a:cs typeface="Segoe UI" panose="020B0502040204020203" pitchFamily="34" charset="0"/>
              <a:sym typeface="Open Sans Light"/>
            </a:endParaRPr>
          </a:p>
          <a:p>
            <a:pPr marR="0" lvl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b="1" dirty="0">
                <a:solidFill>
                  <a:srgbClr val="3E586C"/>
                </a:solidFill>
                <a:latin typeface="Segoe UI" panose="020B0502040204020203" pitchFamily="34" charset="0"/>
                <a:ea typeface="Open Sans Light"/>
                <a:cs typeface="Segoe UI" panose="020B0502040204020203" pitchFamily="34" charset="0"/>
                <a:sym typeface="Open Sans Light"/>
              </a:rPr>
              <a:t>PhD: RM 2500</a:t>
            </a:r>
          </a:p>
          <a:p>
            <a:pPr marR="0" lvl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E586C"/>
                </a:solidFill>
                <a:effectLst/>
                <a:uLnTx/>
                <a:uFillTx/>
                <a:latin typeface="Segoe UI" panose="020B0502040204020203" pitchFamily="34" charset="0"/>
                <a:ea typeface="Open Sans Light"/>
                <a:cs typeface="Segoe UI" panose="020B0502040204020203" pitchFamily="34" charset="0"/>
                <a:sym typeface="Open Sans Light"/>
              </a:rPr>
              <a:t>Master: RM 1500</a:t>
            </a:r>
          </a:p>
        </p:txBody>
      </p:sp>
    </p:spTree>
    <p:extLst>
      <p:ext uri="{BB962C8B-B14F-4D97-AF65-F5344CB8AC3E}">
        <p14:creationId xmlns:p14="http://schemas.microsoft.com/office/powerpoint/2010/main" val="105629671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6AB9C5-D23A-4BC7-97DE-D60EB0DBA5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rgbClr val="F37404"/>
                </a:solidFill>
              </a:rPr>
              <a:t>Publication Requirement</a:t>
            </a:r>
            <a:br>
              <a:rPr lang="en-MY" dirty="0"/>
            </a:br>
            <a:endParaRPr lang="en-MY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15A223-954D-42F8-8CCC-A50A21C35D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244" t="21135" r="28192" b="22270"/>
          <a:stretch/>
        </p:blipFill>
        <p:spPr>
          <a:xfrm>
            <a:off x="679315" y="1176231"/>
            <a:ext cx="10979285" cy="576648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BFE9CB71-BECA-42D1-BECC-6690942EB327}"/>
              </a:ext>
            </a:extLst>
          </p:cNvPr>
          <p:cNvSpPr/>
          <p:nvPr/>
        </p:nvSpPr>
        <p:spPr>
          <a:xfrm>
            <a:off x="5418306" y="3112852"/>
            <a:ext cx="6643992" cy="1287088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EBEDEB7-CA1A-41F1-A83C-E3C46CD85123}"/>
              </a:ext>
            </a:extLst>
          </p:cNvPr>
          <p:cNvSpPr/>
          <p:nvPr/>
        </p:nvSpPr>
        <p:spPr>
          <a:xfrm>
            <a:off x="5418306" y="5693017"/>
            <a:ext cx="6643992" cy="1287088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70358248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AFC05F-6257-4C7B-B7B5-9BF7C090C9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rgbClr val="F37404"/>
                </a:solidFill>
              </a:rPr>
              <a:t>New Publication Requirement </a:t>
            </a:r>
            <a:br>
              <a:rPr lang="en-US" dirty="0">
                <a:solidFill>
                  <a:srgbClr val="F37404"/>
                </a:solidFill>
              </a:rPr>
            </a:br>
            <a:r>
              <a:rPr lang="en-US" dirty="0">
                <a:solidFill>
                  <a:srgbClr val="F37404"/>
                </a:solidFill>
              </a:rPr>
              <a:t>(Sem I 2020/2021 intake)</a:t>
            </a:r>
            <a:br>
              <a:rPr lang="en-MY" dirty="0"/>
            </a:br>
            <a:endParaRPr lang="en-MY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815BA37-E3EE-47C3-87AC-BFDC9A0EBCDC}"/>
              </a:ext>
            </a:extLst>
          </p:cNvPr>
          <p:cNvSpPr/>
          <p:nvPr/>
        </p:nvSpPr>
        <p:spPr>
          <a:xfrm>
            <a:off x="627838" y="1841834"/>
            <a:ext cx="10936324" cy="2712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E586C"/>
                </a:solidFill>
                <a:effectLst/>
                <a:uLnTx/>
                <a:uFillTx/>
                <a:latin typeface="Segoe UI" panose="020B0502040204020203" pitchFamily="34" charset="0"/>
                <a:ea typeface="Open Sans Light"/>
                <a:cs typeface="Segoe UI" panose="020B0502040204020203" pitchFamily="34" charset="0"/>
                <a:sym typeface="Open Sans Light"/>
              </a:rPr>
              <a:t>Normal thesis submission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E586C"/>
                </a:solidFill>
                <a:effectLst/>
                <a:uLnTx/>
                <a:uFillTx/>
                <a:latin typeface="Segoe UI" panose="020B0502040204020203" pitchFamily="34" charset="0"/>
                <a:ea typeface="Open Sans Light"/>
                <a:cs typeface="Segoe UI" panose="020B0502040204020203" pitchFamily="34" charset="0"/>
                <a:sym typeface="Open Sans Light"/>
              </a:rPr>
              <a:t> (6</a:t>
            </a:r>
            <a:r>
              <a:rPr kumimoji="0" lang="en-US" sz="2000" b="0" i="0" u="none" strike="noStrike" kern="1200" cap="none" spc="0" normalizeH="0" baseline="30000" noProof="0" dirty="0">
                <a:ln>
                  <a:noFill/>
                </a:ln>
                <a:solidFill>
                  <a:srgbClr val="3E586C"/>
                </a:solidFill>
                <a:effectLst/>
                <a:uLnTx/>
                <a:uFillTx/>
                <a:latin typeface="Segoe UI" panose="020B0502040204020203" pitchFamily="34" charset="0"/>
                <a:ea typeface="Open Sans Light"/>
                <a:cs typeface="Segoe UI" panose="020B0502040204020203" pitchFamily="34" charset="0"/>
                <a:sym typeface="Open Sans Light"/>
              </a:rPr>
              <a:t>th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E586C"/>
                </a:solidFill>
                <a:effectLst/>
                <a:uLnTx/>
                <a:uFillTx/>
                <a:latin typeface="Segoe UI" panose="020B0502040204020203" pitchFamily="34" charset="0"/>
                <a:ea typeface="Open Sans Light"/>
                <a:cs typeface="Segoe UI" panose="020B0502040204020203" pitchFamily="34" charset="0"/>
                <a:sym typeface="Open Sans Light"/>
              </a:rPr>
              <a:t> semester onwards)</a:t>
            </a:r>
          </a:p>
          <a:p>
            <a:pPr lvl="1">
              <a:lnSpc>
                <a:spcPct val="150000"/>
              </a:lnSpc>
              <a:defRPr/>
            </a:pPr>
            <a:r>
              <a:rPr lang="en-US" sz="2000" b="1" dirty="0">
                <a:solidFill>
                  <a:srgbClr val="C00000"/>
                </a:solidFill>
                <a:latin typeface="Segoe UI" panose="020B0502040204020203" pitchFamily="34" charset="0"/>
                <a:ea typeface="Open Sans Light"/>
                <a:cs typeface="Segoe UI" panose="020B0502040204020203" pitchFamily="34" charset="0"/>
                <a:sym typeface="Open Sans Light"/>
              </a:rPr>
              <a:t>1</a:t>
            </a:r>
            <a:r>
              <a:rPr lang="en-US" sz="2000" dirty="0">
                <a:solidFill>
                  <a:srgbClr val="3E586C"/>
                </a:solidFill>
                <a:latin typeface="Segoe UI" panose="020B0502040204020203" pitchFamily="34" charset="0"/>
                <a:ea typeface="Open Sans Light"/>
                <a:cs typeface="Segoe UI" panose="020B0502040204020203" pitchFamily="34" charset="0"/>
                <a:sym typeface="Open Sans Light"/>
              </a:rPr>
              <a:t> journal article indexed in Web of Science (WOS) or </a:t>
            </a:r>
            <a:r>
              <a:rPr lang="en-US" sz="2000" b="1" dirty="0">
                <a:solidFill>
                  <a:srgbClr val="C00000"/>
                </a:solidFill>
                <a:latin typeface="Segoe UI" panose="020B0502040204020203" pitchFamily="34" charset="0"/>
                <a:ea typeface="Open Sans Light"/>
                <a:cs typeface="Segoe UI" panose="020B0502040204020203" pitchFamily="34" charset="0"/>
                <a:sym typeface="Open Sans Light"/>
              </a:rPr>
              <a:t>2</a:t>
            </a:r>
            <a:r>
              <a:rPr lang="en-US" sz="2000" dirty="0">
                <a:solidFill>
                  <a:srgbClr val="3E586C"/>
                </a:solidFill>
                <a:latin typeface="Segoe UI" panose="020B0502040204020203" pitchFamily="34" charset="0"/>
                <a:ea typeface="Open Sans Light"/>
                <a:cs typeface="Segoe UI" panose="020B0502040204020203" pitchFamily="34" charset="0"/>
                <a:sym typeface="Open Sans Light"/>
              </a:rPr>
              <a:t> articles indexed in Scopus/ ERA/ </a:t>
            </a:r>
            <a:r>
              <a:rPr lang="en-US" sz="2000" dirty="0" err="1">
                <a:solidFill>
                  <a:srgbClr val="3E586C"/>
                </a:solidFill>
                <a:latin typeface="Segoe UI" panose="020B0502040204020203" pitchFamily="34" charset="0"/>
                <a:ea typeface="Open Sans Light"/>
                <a:cs typeface="Segoe UI" panose="020B0502040204020203" pitchFamily="34" charset="0"/>
                <a:sym typeface="Open Sans Light"/>
              </a:rPr>
              <a:t>MyJournal</a:t>
            </a:r>
            <a:endParaRPr lang="en-US" sz="2000" dirty="0">
              <a:solidFill>
                <a:srgbClr val="3E586C"/>
              </a:solidFill>
              <a:latin typeface="Segoe UI" panose="020B0502040204020203" pitchFamily="34" charset="0"/>
              <a:ea typeface="Open Sans Light"/>
              <a:cs typeface="Segoe UI" panose="020B0502040204020203" pitchFamily="34" charset="0"/>
              <a:sym typeface="Open Sans Light"/>
            </a:endParaRPr>
          </a:p>
          <a:p>
            <a:pPr lvl="1">
              <a:lnSpc>
                <a:spcPct val="150000"/>
              </a:lnSpc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3E586C"/>
              </a:solidFill>
              <a:effectLst/>
              <a:uLnTx/>
              <a:uFillTx/>
              <a:latin typeface="Segoe UI" panose="020B0502040204020203" pitchFamily="34" charset="0"/>
              <a:ea typeface="Open Sans Light"/>
              <a:cs typeface="Segoe UI" panose="020B0502040204020203" pitchFamily="34" charset="0"/>
              <a:sym typeface="Open Sans Light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2000" b="1" dirty="0">
                <a:solidFill>
                  <a:srgbClr val="3E586C"/>
                </a:solidFill>
                <a:latin typeface="Segoe UI" panose="020B0502040204020203" pitchFamily="34" charset="0"/>
                <a:cs typeface="Segoe UI" panose="020B0502040204020203" pitchFamily="34" charset="0"/>
                <a:sym typeface="Open Sans Light"/>
              </a:rPr>
              <a:t>Early thesis submission </a:t>
            </a:r>
            <a:r>
              <a:rPr lang="en-US" sz="2000" dirty="0">
                <a:solidFill>
                  <a:srgbClr val="3E586C"/>
                </a:solidFill>
                <a:latin typeface="Segoe UI" panose="020B0502040204020203" pitchFamily="34" charset="0"/>
                <a:cs typeface="Segoe UI" panose="020B0502040204020203" pitchFamily="34" charset="0"/>
                <a:sym typeface="Open Sans Light"/>
              </a:rPr>
              <a:t>(5</a:t>
            </a:r>
            <a:r>
              <a:rPr lang="en-US" sz="2000" baseline="30000" dirty="0">
                <a:solidFill>
                  <a:srgbClr val="3E586C"/>
                </a:solidFill>
                <a:latin typeface="Segoe UI" panose="020B0502040204020203" pitchFamily="34" charset="0"/>
                <a:cs typeface="Segoe UI" panose="020B0502040204020203" pitchFamily="34" charset="0"/>
                <a:sym typeface="Open Sans Light"/>
              </a:rPr>
              <a:t>th</a:t>
            </a:r>
            <a:r>
              <a:rPr lang="en-US" sz="2000" dirty="0">
                <a:solidFill>
                  <a:srgbClr val="3E586C"/>
                </a:solidFill>
                <a:latin typeface="Segoe UI" panose="020B0502040204020203" pitchFamily="34" charset="0"/>
                <a:cs typeface="Segoe UI" panose="020B0502040204020203" pitchFamily="34" charset="0"/>
                <a:sym typeface="Open Sans Light"/>
              </a:rPr>
              <a:t> semester)</a:t>
            </a:r>
          </a:p>
          <a:p>
            <a:pPr lvl="1">
              <a:lnSpc>
                <a:spcPct val="150000"/>
              </a:lnSpc>
              <a:defRPr/>
            </a:pPr>
            <a:r>
              <a:rPr lang="en-US" sz="2000" b="1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  <a:sym typeface="Open Sans Light"/>
              </a:rPr>
              <a:t>2 </a:t>
            </a:r>
            <a:r>
              <a:rPr lang="en-US" sz="2000" dirty="0">
                <a:solidFill>
                  <a:srgbClr val="3E586C"/>
                </a:solidFill>
                <a:latin typeface="Segoe UI" panose="020B0502040204020203" pitchFamily="34" charset="0"/>
                <a:cs typeface="Segoe UI" panose="020B0502040204020203" pitchFamily="34" charset="0"/>
                <a:sym typeface="Open Sans Light"/>
              </a:rPr>
              <a:t>journal articles indexed in WOS/ Scopus/ ERA </a:t>
            </a:r>
          </a:p>
        </p:txBody>
      </p:sp>
    </p:spTree>
    <p:extLst>
      <p:ext uri="{BB962C8B-B14F-4D97-AF65-F5344CB8AC3E}">
        <p14:creationId xmlns:p14="http://schemas.microsoft.com/office/powerpoint/2010/main" val="103164939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ECFB4-3BB0-45C3-8B35-2ED378D6A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rgbClr val="F37404"/>
                </a:solidFill>
              </a:rPr>
              <a:t>Examination Result and Correction Period</a:t>
            </a:r>
            <a:endParaRPr lang="en-MY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CEEB9F8-0CD8-419D-B3FC-3D0A0704FD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325" t="33815" r="22294" b="22749"/>
          <a:stretch/>
        </p:blipFill>
        <p:spPr>
          <a:xfrm>
            <a:off x="1284750" y="1847654"/>
            <a:ext cx="9622500" cy="395925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4A445C8-40F2-496C-9401-4307A05DD3D7}"/>
              </a:ext>
            </a:extLst>
          </p:cNvPr>
          <p:cNvSpPr txBox="1"/>
          <p:nvPr/>
        </p:nvSpPr>
        <p:spPr>
          <a:xfrm>
            <a:off x="2771480" y="2413262"/>
            <a:ext cx="3120273" cy="369332"/>
          </a:xfrm>
          <a:prstGeom prst="rect">
            <a:avLst/>
          </a:prstGeom>
          <a:solidFill>
            <a:srgbClr val="E7D3D3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Three (3) weeks</a:t>
            </a:r>
            <a:endParaRPr lang="en-MY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B910DEF-BC94-4186-A0FD-E35F4584490A}"/>
              </a:ext>
            </a:extLst>
          </p:cNvPr>
          <p:cNvSpPr txBox="1"/>
          <p:nvPr/>
        </p:nvSpPr>
        <p:spPr>
          <a:xfrm>
            <a:off x="2771480" y="2887861"/>
            <a:ext cx="3120273" cy="369332"/>
          </a:xfrm>
          <a:prstGeom prst="rect">
            <a:avLst/>
          </a:prstGeom>
          <a:solidFill>
            <a:srgbClr val="DFE6D4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Three (3) months</a:t>
            </a:r>
            <a:endParaRPr lang="en-MY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3B22E4-5810-44C5-AA4D-A49F5172187E}"/>
              </a:ext>
            </a:extLst>
          </p:cNvPr>
          <p:cNvSpPr txBox="1"/>
          <p:nvPr/>
        </p:nvSpPr>
        <p:spPr>
          <a:xfrm>
            <a:off x="2771479" y="3362460"/>
            <a:ext cx="3120273" cy="369332"/>
          </a:xfrm>
          <a:prstGeom prst="rect">
            <a:avLst/>
          </a:prstGeom>
          <a:solidFill>
            <a:srgbClr val="D9D8DF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Six (6) months</a:t>
            </a:r>
            <a:endParaRPr lang="en-MY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DAC7286-175E-48FD-8034-4399182981EF}"/>
              </a:ext>
            </a:extLst>
          </p:cNvPr>
          <p:cNvSpPr txBox="1"/>
          <p:nvPr/>
        </p:nvSpPr>
        <p:spPr>
          <a:xfrm>
            <a:off x="2771478" y="3827283"/>
            <a:ext cx="3120273" cy="369332"/>
          </a:xfrm>
          <a:prstGeom prst="rect">
            <a:avLst/>
          </a:prstGeom>
          <a:solidFill>
            <a:srgbClr val="CEE7E8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Twelve (12) months</a:t>
            </a:r>
            <a:endParaRPr lang="en-MY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19947D8-FF78-4E67-8DBF-F7ED1DB46B8B}"/>
              </a:ext>
            </a:extLst>
          </p:cNvPr>
          <p:cNvSpPr txBox="1"/>
          <p:nvPr/>
        </p:nvSpPr>
        <p:spPr>
          <a:xfrm>
            <a:off x="2771477" y="4311658"/>
            <a:ext cx="3120273" cy="369332"/>
          </a:xfrm>
          <a:prstGeom prst="rect">
            <a:avLst/>
          </a:prstGeom>
          <a:solidFill>
            <a:srgbClr val="FBDFD4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Twelve (12) months / Reviva</a:t>
            </a:r>
            <a:endParaRPr lang="en-MY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119D5BC-9DBF-4204-8E63-7168F343603A}"/>
              </a:ext>
            </a:extLst>
          </p:cNvPr>
          <p:cNvSpPr txBox="1"/>
          <p:nvPr/>
        </p:nvSpPr>
        <p:spPr>
          <a:xfrm>
            <a:off x="2771477" y="4825651"/>
            <a:ext cx="3120273" cy="369332"/>
          </a:xfrm>
          <a:prstGeom prst="rect">
            <a:avLst/>
          </a:prstGeom>
          <a:solidFill>
            <a:srgbClr val="E5D4D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Awarded a lower degree</a:t>
            </a:r>
            <a:endParaRPr lang="en-MY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C8E713A-078B-4A71-B1F0-FF2E224DE41E}"/>
              </a:ext>
            </a:extLst>
          </p:cNvPr>
          <p:cNvSpPr txBox="1"/>
          <p:nvPr/>
        </p:nvSpPr>
        <p:spPr>
          <a:xfrm>
            <a:off x="2771477" y="5241304"/>
            <a:ext cx="3120273" cy="369332"/>
          </a:xfrm>
          <a:prstGeom prst="rect">
            <a:avLst/>
          </a:prstGeom>
          <a:solidFill>
            <a:srgbClr val="E0E7D8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Not awarded a degree</a:t>
            </a:r>
            <a:endParaRPr lang="en-MY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7D00BE2-41A3-4148-B7CA-9A3A1C9594A9}"/>
              </a:ext>
            </a:extLst>
          </p:cNvPr>
          <p:cNvSpPr txBox="1"/>
          <p:nvPr/>
        </p:nvSpPr>
        <p:spPr>
          <a:xfrm>
            <a:off x="8052062" y="2412826"/>
            <a:ext cx="2411692" cy="369332"/>
          </a:xfrm>
          <a:prstGeom prst="rect">
            <a:avLst/>
          </a:prstGeom>
          <a:solidFill>
            <a:srgbClr val="E7D3D3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Three (3) weeks</a:t>
            </a:r>
            <a:endParaRPr lang="en-MY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FFBE33D-2121-4118-ABEA-0C0B628CB152}"/>
              </a:ext>
            </a:extLst>
          </p:cNvPr>
          <p:cNvSpPr txBox="1"/>
          <p:nvPr/>
        </p:nvSpPr>
        <p:spPr>
          <a:xfrm>
            <a:off x="8052062" y="2965080"/>
            <a:ext cx="2336278" cy="369332"/>
          </a:xfrm>
          <a:prstGeom prst="rect">
            <a:avLst/>
          </a:prstGeom>
          <a:solidFill>
            <a:srgbClr val="DFE6D4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One (1) month</a:t>
            </a:r>
            <a:endParaRPr lang="en-MY" b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02BB718-ADF7-4F01-8B05-E6CD6B948CD5}"/>
              </a:ext>
            </a:extLst>
          </p:cNvPr>
          <p:cNvSpPr txBox="1"/>
          <p:nvPr/>
        </p:nvSpPr>
        <p:spPr>
          <a:xfrm>
            <a:off x="8052063" y="3464410"/>
            <a:ext cx="2411692" cy="369332"/>
          </a:xfrm>
          <a:prstGeom prst="rect">
            <a:avLst/>
          </a:prstGeom>
          <a:solidFill>
            <a:srgbClr val="D9D8DF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Three (3) months</a:t>
            </a:r>
            <a:endParaRPr lang="en-MY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482D077-62FC-4975-943C-0C1461C3BA1A}"/>
              </a:ext>
            </a:extLst>
          </p:cNvPr>
          <p:cNvSpPr txBox="1"/>
          <p:nvPr/>
        </p:nvSpPr>
        <p:spPr>
          <a:xfrm>
            <a:off x="8052062" y="4081457"/>
            <a:ext cx="2251437" cy="369332"/>
          </a:xfrm>
          <a:prstGeom prst="rect">
            <a:avLst/>
          </a:prstGeom>
          <a:solidFill>
            <a:srgbClr val="CEE7E8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Six (6) months</a:t>
            </a:r>
            <a:endParaRPr lang="en-MY" b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30645A8-F5FB-46FB-ACA4-A8D6D26C763D}"/>
              </a:ext>
            </a:extLst>
          </p:cNvPr>
          <p:cNvSpPr txBox="1"/>
          <p:nvPr/>
        </p:nvSpPr>
        <p:spPr>
          <a:xfrm>
            <a:off x="8052063" y="4572293"/>
            <a:ext cx="2487104" cy="369332"/>
          </a:xfrm>
          <a:prstGeom prst="rect">
            <a:avLst/>
          </a:prstGeom>
          <a:solidFill>
            <a:srgbClr val="FBDFD4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Six (6) months / Reviva</a:t>
            </a:r>
            <a:endParaRPr lang="en-MY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E4D9986-507D-4F66-A817-D4D42B7ABA8B}"/>
              </a:ext>
            </a:extLst>
          </p:cNvPr>
          <p:cNvSpPr txBox="1"/>
          <p:nvPr/>
        </p:nvSpPr>
        <p:spPr>
          <a:xfrm>
            <a:off x="8052062" y="5173573"/>
            <a:ext cx="2468254" cy="369332"/>
          </a:xfrm>
          <a:prstGeom prst="rect">
            <a:avLst/>
          </a:prstGeom>
          <a:solidFill>
            <a:srgbClr val="E7D3D5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Not awarded a degree</a:t>
            </a:r>
            <a:endParaRPr lang="en-MY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0014E27-DD4D-43EC-953F-6547318662C3}"/>
              </a:ext>
            </a:extLst>
          </p:cNvPr>
          <p:cNvSpPr txBox="1"/>
          <p:nvPr/>
        </p:nvSpPr>
        <p:spPr>
          <a:xfrm>
            <a:off x="1284750" y="5853233"/>
            <a:ext cx="8085841" cy="8717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E586C"/>
                </a:solidFill>
                <a:effectLst/>
                <a:uLnTx/>
                <a:uFillTx/>
                <a:latin typeface="Segoe UI" panose="020B0502040204020203" pitchFamily="34" charset="0"/>
                <a:ea typeface="Open Sans Light"/>
                <a:cs typeface="Segoe UI" panose="020B0502040204020203" pitchFamily="34" charset="0"/>
                <a:sym typeface="Open Sans Light"/>
              </a:rPr>
              <a:t>Resubmission Fee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E586C"/>
                </a:solidFill>
                <a:effectLst/>
                <a:uLnTx/>
                <a:uFillTx/>
                <a:latin typeface="Segoe UI" panose="020B0502040204020203" pitchFamily="34" charset="0"/>
                <a:ea typeface="Open Sans Light"/>
                <a:cs typeface="Segoe UI" panose="020B0502040204020203" pitchFamily="34" charset="0"/>
                <a:sym typeface="Open Sans Light"/>
              </a:rPr>
              <a:t>: </a:t>
            </a: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E586C"/>
                </a:solidFill>
                <a:effectLst/>
                <a:uLnTx/>
                <a:uFillTx/>
                <a:latin typeface="Segoe UI" panose="020B0502040204020203" pitchFamily="34" charset="0"/>
                <a:ea typeface="Open Sans Light"/>
                <a:cs typeface="Segoe UI" panose="020B0502040204020203" pitchFamily="34" charset="0"/>
                <a:sym typeface="Open Sans Light"/>
              </a:rPr>
              <a:t>PhD: RM 2000	</a:t>
            </a:r>
            <a:r>
              <a:rPr lang="en-US" dirty="0">
                <a:solidFill>
                  <a:srgbClr val="3E586C"/>
                </a:solidFill>
                <a:latin typeface="Segoe UI" panose="020B0502040204020203" pitchFamily="34" charset="0"/>
                <a:ea typeface="Open Sans Light"/>
                <a:cs typeface="Segoe UI" panose="020B0502040204020203" pitchFamily="34" charset="0"/>
                <a:sym typeface="Open Sans Light"/>
              </a:rPr>
              <a:t>Master: RM 1000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E586C"/>
              </a:solidFill>
              <a:effectLst/>
              <a:uLnTx/>
              <a:uFillTx/>
              <a:latin typeface="Segoe UI" panose="020B0502040204020203" pitchFamily="34" charset="0"/>
              <a:ea typeface="Open Sans Light"/>
              <a:cs typeface="Segoe UI" panose="020B0502040204020203" pitchFamily="34" charset="0"/>
              <a:sym typeface="Open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257480337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17F64B-7E24-4DFB-81C5-A74D89F8E9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rgbClr val="F37404"/>
                </a:solidFill>
              </a:rPr>
              <a:t>Important Dates for Sem II 2020/2021</a:t>
            </a:r>
            <a:endParaRPr lang="en-MY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D4282A-9CC4-4F99-8210-AF751A23D9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995" t="23093" r="20051" b="21649"/>
          <a:stretch/>
        </p:blipFill>
        <p:spPr>
          <a:xfrm>
            <a:off x="1132844" y="1543639"/>
            <a:ext cx="9926311" cy="4678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10606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8D9F1524-5916-4BFE-AC3B-DC49E91365E6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0" name="think-cell Slide" r:id="rId5" imgW="383" imgH="384" progId="TCLayout.ActiveDocument.1">
                  <p:embed/>
                </p:oleObj>
              </mc:Choice>
              <mc:Fallback>
                <p:oleObj name="think-cell Slide" r:id="rId5" imgW="383" imgH="384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8D9F1524-5916-4BFE-AC3B-DC49E91365E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C79FEFDF-BB69-46F6-9B87-DA117F14F6C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80" b="14980"/>
          <a:stretch/>
        </p:blipFill>
        <p:spPr>
          <a:xfrm>
            <a:off x="-8799" y="0"/>
            <a:ext cx="12209598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179194DF-F125-5942-8A9D-0AA7B10DD52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60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5330159-4084-5E4A-AB6A-AB92E8C4E93E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372100" y="1181100"/>
            <a:ext cx="6286500" cy="4495800"/>
          </a:xfrm>
          <a:custGeom>
            <a:avLst/>
            <a:gdLst>
              <a:gd name="connsiteX0" fmla="*/ 520704 w 6286500"/>
              <a:gd name="connsiteY0" fmla="*/ 0 h 4495800"/>
              <a:gd name="connsiteX1" fmla="*/ 5765796 w 6286500"/>
              <a:gd name="connsiteY1" fmla="*/ 0 h 4495800"/>
              <a:gd name="connsiteX2" fmla="*/ 6286500 w 6286500"/>
              <a:gd name="connsiteY2" fmla="*/ 520704 h 4495800"/>
              <a:gd name="connsiteX3" fmla="*/ 6286500 w 6286500"/>
              <a:gd name="connsiteY3" fmla="*/ 3975096 h 4495800"/>
              <a:gd name="connsiteX4" fmla="*/ 5765796 w 6286500"/>
              <a:gd name="connsiteY4" fmla="*/ 4495800 h 4495800"/>
              <a:gd name="connsiteX5" fmla="*/ 520704 w 6286500"/>
              <a:gd name="connsiteY5" fmla="*/ 4495800 h 4495800"/>
              <a:gd name="connsiteX6" fmla="*/ 0 w 6286500"/>
              <a:gd name="connsiteY6" fmla="*/ 3975096 h 4495800"/>
              <a:gd name="connsiteX7" fmla="*/ 0 w 6286500"/>
              <a:gd name="connsiteY7" fmla="*/ 520704 h 4495800"/>
              <a:gd name="connsiteX8" fmla="*/ 520704 w 6286500"/>
              <a:gd name="connsiteY8" fmla="*/ 0 h 449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86500" h="4495800">
                <a:moveTo>
                  <a:pt x="520704" y="0"/>
                </a:moveTo>
                <a:lnTo>
                  <a:pt x="5765796" y="0"/>
                </a:lnTo>
                <a:cubicBezTo>
                  <a:pt x="6053373" y="0"/>
                  <a:pt x="6286500" y="233127"/>
                  <a:pt x="6286500" y="520704"/>
                </a:cubicBezTo>
                <a:lnTo>
                  <a:pt x="6286500" y="3975096"/>
                </a:lnTo>
                <a:cubicBezTo>
                  <a:pt x="6286500" y="4262673"/>
                  <a:pt x="6053373" y="4495800"/>
                  <a:pt x="5765796" y="4495800"/>
                </a:cubicBezTo>
                <a:lnTo>
                  <a:pt x="520704" y="4495800"/>
                </a:lnTo>
                <a:cubicBezTo>
                  <a:pt x="233127" y="4495800"/>
                  <a:pt x="0" y="4262673"/>
                  <a:pt x="0" y="3975096"/>
                </a:cubicBezTo>
                <a:lnTo>
                  <a:pt x="0" y="520704"/>
                </a:lnTo>
                <a:cubicBezTo>
                  <a:pt x="0" y="233127"/>
                  <a:pt x="233127" y="0"/>
                  <a:pt x="520704" y="0"/>
                </a:cubicBezTo>
                <a:close/>
              </a:path>
            </a:pathLst>
          </a:cu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87BA5664-0C8E-5543-94D6-2B940D8FF2B7}"/>
              </a:ext>
            </a:extLst>
          </p:cNvPr>
          <p:cNvSpPr/>
          <p:nvPr/>
        </p:nvSpPr>
        <p:spPr>
          <a:xfrm>
            <a:off x="5328576" y="1181100"/>
            <a:ext cx="6402705" cy="4495799"/>
          </a:xfrm>
          <a:prstGeom prst="roundRect">
            <a:avLst>
              <a:gd name="adj" fmla="val 11582"/>
            </a:avLst>
          </a:prstGeom>
          <a:solidFill>
            <a:srgbClr val="DCEC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856E3250-D108-3044-AD68-28730DAADDED}"/>
              </a:ext>
            </a:extLst>
          </p:cNvPr>
          <p:cNvSpPr/>
          <p:nvPr/>
        </p:nvSpPr>
        <p:spPr>
          <a:xfrm>
            <a:off x="109193" y="2619375"/>
            <a:ext cx="5986807" cy="161925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  <a:effectLst>
            <a:outerShdw blurRad="330200" dist="381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AE1EC6-7A72-0949-ADC6-B522FC93B9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687" y="2930402"/>
            <a:ext cx="3886200" cy="997196"/>
          </a:xfrm>
        </p:spPr>
        <p:txBody>
          <a:bodyPr wrap="square" lIns="0" tIns="0" rIns="0" bIns="0">
            <a:spAutoFit/>
          </a:bodyPr>
          <a:lstStyle/>
          <a:p>
            <a:r>
              <a:rPr lang="en-US" sz="3600" i="1" dirty="0">
                <a:solidFill>
                  <a:schemeClr val="bg1"/>
                </a:solidFill>
              </a:rPr>
              <a:t>Upcoming programmes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8DD5F40-43E9-CE49-8681-782F88423143}"/>
              </a:ext>
            </a:extLst>
          </p:cNvPr>
          <p:cNvSpPr/>
          <p:nvPr/>
        </p:nvSpPr>
        <p:spPr>
          <a:xfrm>
            <a:off x="6565850" y="2242478"/>
            <a:ext cx="4835974" cy="2769989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ID" sz="2000" b="1" dirty="0">
                <a:solidFill>
                  <a:srgbClr val="C00000"/>
                </a:solidFill>
                <a:latin typeface="Segoe UI Light" panose="020B0502040204020203" pitchFamily="34" charset="0"/>
              </a:rPr>
              <a:t>Virtual Coffee sessions </a:t>
            </a:r>
          </a:p>
          <a:p>
            <a:pPr lvl="1"/>
            <a:r>
              <a:rPr lang="en-ID" sz="2000" dirty="0">
                <a:latin typeface="Segoe UI Light" panose="020B0502040204020203" pitchFamily="34" charset="0"/>
              </a:rPr>
              <a:t>(Once every two months)</a:t>
            </a:r>
            <a:endParaRPr lang="en-ID" sz="2000" dirty="0">
              <a:solidFill>
                <a:srgbClr val="0903B5"/>
              </a:solidFill>
              <a:latin typeface="Segoe UI Light" panose="020B0502040204020203" pitchFamily="34" charset="0"/>
            </a:endParaRPr>
          </a:p>
          <a:p>
            <a:pPr marL="914400" lvl="1" indent="-457200">
              <a:buFont typeface="+mj-lt"/>
              <a:buAutoNum type="arabicPeriod"/>
            </a:pPr>
            <a:endParaRPr lang="en-ID" sz="2000" dirty="0">
              <a:solidFill>
                <a:srgbClr val="0903B5"/>
              </a:solidFill>
              <a:latin typeface="Segoe UI Light" panose="020B0502040204020203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000" b="1" dirty="0">
                <a:solidFill>
                  <a:srgbClr val="C00000"/>
                </a:solidFill>
                <a:latin typeface="Segoe UI Light" panose="020B0502040204020203" pitchFamily="34" charset="0"/>
                <a:cs typeface="Segoe UI" panose="020B0502040204020203" pitchFamily="34" charset="0"/>
              </a:rPr>
              <a:t>Ask Me Anything sessions</a:t>
            </a:r>
          </a:p>
          <a:p>
            <a:pPr lvl="1"/>
            <a:r>
              <a:rPr lang="en-US" sz="2000" dirty="0">
                <a:latin typeface="Segoe UI Light" panose="020B0502040204020203" pitchFamily="34" charset="0"/>
                <a:cs typeface="Segoe UI" panose="020B0502040204020203" pitchFamily="34" charset="0"/>
              </a:rPr>
              <a:t>(Once every two months)</a:t>
            </a:r>
            <a:endParaRPr lang="en-US" sz="2000" dirty="0">
              <a:solidFill>
                <a:schemeClr val="accent3">
                  <a:lumMod val="75000"/>
                </a:schemeClr>
              </a:solidFill>
              <a:latin typeface="Segoe UI Light" panose="020B0502040204020203" pitchFamily="34" charset="0"/>
              <a:cs typeface="Segoe UI" panose="020B0502040204020203" pitchFamily="34" charset="0"/>
            </a:endParaRPr>
          </a:p>
          <a:p>
            <a:pPr marL="914400" lvl="1" indent="-457200">
              <a:buFont typeface="+mj-lt"/>
              <a:buAutoNum type="arabicPeriod"/>
            </a:pPr>
            <a:endParaRPr lang="en-US" sz="2000" dirty="0">
              <a:solidFill>
                <a:schemeClr val="accent3">
                  <a:lumMod val="75000"/>
                </a:schemeClr>
              </a:solidFill>
              <a:latin typeface="Segoe UI Light" panose="020B0502040204020203" pitchFamily="34" charset="0"/>
              <a:cs typeface="Segoe UI" panose="020B0502040204020203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000" b="1" dirty="0">
                <a:solidFill>
                  <a:srgbClr val="C00000"/>
                </a:solidFill>
                <a:latin typeface="Segoe UI Light" panose="020B0502040204020203" pitchFamily="34" charset="0"/>
                <a:cs typeface="Segoe UI" panose="020B0502040204020203" pitchFamily="34" charset="0"/>
              </a:rPr>
              <a:t>PhD Journey Stories </a:t>
            </a:r>
          </a:p>
          <a:p>
            <a:pPr lvl="1"/>
            <a:r>
              <a:rPr lang="en-US" sz="2000" dirty="0">
                <a:latin typeface="Segoe UI Light" panose="020B0502040204020203" pitchFamily="34" charset="0"/>
                <a:cs typeface="Segoe UI" panose="020B0502040204020203" pitchFamily="34" charset="0"/>
              </a:rPr>
              <a:t>(Once a month)</a:t>
            </a:r>
            <a:endParaRPr lang="en-US" sz="2000" b="1" dirty="0">
              <a:solidFill>
                <a:srgbClr val="0903B5"/>
              </a:solidFill>
              <a:latin typeface="Segoe UI Light" panose="020B0502040204020203" pitchFamily="34" charset="0"/>
              <a:cs typeface="Segoe UI" panose="020B0502040204020203" pitchFamily="34" charset="0"/>
            </a:endParaRPr>
          </a:p>
          <a:p>
            <a:endParaRPr lang="en-US" sz="2000" dirty="0">
              <a:solidFill>
                <a:srgbClr val="0903B5"/>
              </a:solidFill>
              <a:latin typeface="Segoe UI Light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369DF28-727B-3749-931C-CB20DC8A4F1F}"/>
              </a:ext>
            </a:extLst>
          </p:cNvPr>
          <p:cNvGrpSpPr/>
          <p:nvPr/>
        </p:nvGrpSpPr>
        <p:grpSpPr>
          <a:xfrm>
            <a:off x="4858949" y="3124301"/>
            <a:ext cx="503174" cy="609398"/>
            <a:chOff x="7756526" y="1450976"/>
            <a:chExt cx="285750" cy="346075"/>
          </a:xfrm>
        </p:grpSpPr>
        <p:sp>
          <p:nvSpPr>
            <p:cNvPr id="11" name="Freeform 135">
              <a:extLst>
                <a:ext uri="{FF2B5EF4-FFF2-40B4-BE49-F238E27FC236}">
                  <a16:creationId xmlns:a16="http://schemas.microsoft.com/office/drawing/2014/main" id="{C85EEF36-5E71-3341-9A72-FE01CE310C79}"/>
                </a:ext>
              </a:extLst>
            </p:cNvPr>
            <p:cNvSpPr>
              <a:spLocks/>
            </p:cNvSpPr>
            <p:nvPr/>
          </p:nvSpPr>
          <p:spPr bwMode="auto">
            <a:xfrm>
              <a:off x="7816851" y="1585914"/>
              <a:ext cx="165100" cy="60325"/>
            </a:xfrm>
            <a:custGeom>
              <a:avLst/>
              <a:gdLst>
                <a:gd name="T0" fmla="*/ 41 w 44"/>
                <a:gd name="T1" fmla="*/ 16 h 16"/>
                <a:gd name="T2" fmla="*/ 44 w 44"/>
                <a:gd name="T3" fmla="*/ 0 h 16"/>
                <a:gd name="T4" fmla="*/ 0 w 44"/>
                <a:gd name="T5" fmla="*/ 0 h 16"/>
                <a:gd name="T6" fmla="*/ 3 w 44"/>
                <a:gd name="T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16">
                  <a:moveTo>
                    <a:pt x="41" y="16"/>
                  </a:moveTo>
                  <a:cubicBezTo>
                    <a:pt x="43" y="11"/>
                    <a:pt x="44" y="5"/>
                    <a:pt x="4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1" y="11"/>
                    <a:pt x="3" y="16"/>
                  </a:cubicBezTo>
                </a:path>
              </a:pathLst>
            </a:custGeom>
            <a:noFill/>
            <a:ln w="1905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2" name="Freeform 136">
              <a:extLst>
                <a:ext uri="{FF2B5EF4-FFF2-40B4-BE49-F238E27FC236}">
                  <a16:creationId xmlns:a16="http://schemas.microsoft.com/office/drawing/2014/main" id="{5381BDA8-E657-5D41-A324-446189C69A85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7013" y="1676401"/>
              <a:ext cx="104775" cy="120650"/>
            </a:xfrm>
            <a:custGeom>
              <a:avLst/>
              <a:gdLst>
                <a:gd name="T0" fmla="*/ 66 w 66"/>
                <a:gd name="T1" fmla="*/ 0 h 76"/>
                <a:gd name="T2" fmla="*/ 0 w 66"/>
                <a:gd name="T3" fmla="*/ 0 h 76"/>
                <a:gd name="T4" fmla="*/ 9 w 66"/>
                <a:gd name="T5" fmla="*/ 76 h 76"/>
                <a:gd name="T6" fmla="*/ 57 w 66"/>
                <a:gd name="T7" fmla="*/ 76 h 76"/>
                <a:gd name="T8" fmla="*/ 66 w 66"/>
                <a:gd name="T9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" h="76">
                  <a:moveTo>
                    <a:pt x="66" y="0"/>
                  </a:moveTo>
                  <a:lnTo>
                    <a:pt x="0" y="0"/>
                  </a:lnTo>
                  <a:lnTo>
                    <a:pt x="9" y="76"/>
                  </a:lnTo>
                  <a:lnTo>
                    <a:pt x="57" y="76"/>
                  </a:lnTo>
                  <a:lnTo>
                    <a:pt x="66" y="0"/>
                  </a:lnTo>
                  <a:close/>
                </a:path>
              </a:pathLst>
            </a:custGeom>
            <a:noFill/>
            <a:ln w="1905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3" name="Line 137">
              <a:extLst>
                <a:ext uri="{FF2B5EF4-FFF2-40B4-BE49-F238E27FC236}">
                  <a16:creationId xmlns:a16="http://schemas.microsoft.com/office/drawing/2014/main" id="{35855CB2-87C9-4D41-A992-00BD2497E9A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756526" y="1676401"/>
              <a:ext cx="285750" cy="0"/>
            </a:xfrm>
            <a:prstGeom prst="line">
              <a:avLst/>
            </a:prstGeom>
            <a:noFill/>
            <a:ln w="1905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" name="Oval 138">
              <a:extLst>
                <a:ext uri="{FF2B5EF4-FFF2-40B4-BE49-F238E27FC236}">
                  <a16:creationId xmlns:a16="http://schemas.microsoft.com/office/drawing/2014/main" id="{9178933F-2F4B-154C-A582-3568FBBFB0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47013" y="1450976"/>
              <a:ext cx="104775" cy="104775"/>
            </a:xfrm>
            <a:prstGeom prst="ellipse">
              <a:avLst/>
            </a:prstGeom>
            <a:noFill/>
            <a:ln w="19050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5" name="Freeform 139">
              <a:extLst>
                <a:ext uri="{FF2B5EF4-FFF2-40B4-BE49-F238E27FC236}">
                  <a16:creationId xmlns:a16="http://schemas.microsoft.com/office/drawing/2014/main" id="{1DF8D00F-75F0-A745-ADFD-B8BBA3E313CA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8288" y="1585914"/>
              <a:ext cx="22225" cy="60325"/>
            </a:xfrm>
            <a:custGeom>
              <a:avLst/>
              <a:gdLst>
                <a:gd name="T0" fmla="*/ 2 w 14"/>
                <a:gd name="T1" fmla="*/ 0 h 38"/>
                <a:gd name="T2" fmla="*/ 0 w 14"/>
                <a:gd name="T3" fmla="*/ 38 h 38"/>
                <a:gd name="T4" fmla="*/ 14 w 14"/>
                <a:gd name="T5" fmla="*/ 38 h 38"/>
                <a:gd name="T6" fmla="*/ 12 w 14"/>
                <a:gd name="T7" fmla="*/ 0 h 38"/>
                <a:gd name="T8" fmla="*/ 2 w 14"/>
                <a:gd name="T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38">
                  <a:moveTo>
                    <a:pt x="2" y="0"/>
                  </a:moveTo>
                  <a:lnTo>
                    <a:pt x="0" y="38"/>
                  </a:lnTo>
                  <a:lnTo>
                    <a:pt x="14" y="38"/>
                  </a:lnTo>
                  <a:lnTo>
                    <a:pt x="12" y="0"/>
                  </a:lnTo>
                  <a:lnTo>
                    <a:pt x="2" y="0"/>
                  </a:lnTo>
                  <a:close/>
                </a:path>
              </a:pathLst>
            </a:custGeom>
            <a:noFill/>
            <a:ln w="19050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B0381E0-D0C7-FB49-8D3B-9C89FF94DF9A}"/>
              </a:ext>
            </a:extLst>
          </p:cNvPr>
          <p:cNvCxnSpPr>
            <a:cxnSpLocks/>
          </p:cNvCxnSpPr>
          <p:nvPr/>
        </p:nvCxnSpPr>
        <p:spPr>
          <a:xfrm flipV="1">
            <a:off x="4386636" y="3171769"/>
            <a:ext cx="0" cy="514462"/>
          </a:xfrm>
          <a:prstGeom prst="line">
            <a:avLst/>
          </a:prstGeom>
          <a:ln w="38100" cap="rnd">
            <a:solidFill>
              <a:schemeClr val="tx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904177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8D9F1524-5916-4BFE-AC3B-DC49E91365E6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4" name="think-cell Slide" r:id="rId5" imgW="383" imgH="384" progId="TCLayout.ActiveDocument.1">
                  <p:embed/>
                </p:oleObj>
              </mc:Choice>
              <mc:Fallback>
                <p:oleObj name="think-cell Slide" r:id="rId5" imgW="383" imgH="384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8D9F1524-5916-4BFE-AC3B-DC49E91365E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C79FEFDF-BB69-46F6-9B87-DA117F14F6C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80" b="14980"/>
          <a:stretch/>
        </p:blipFill>
        <p:spPr>
          <a:xfrm>
            <a:off x="-8799" y="0"/>
            <a:ext cx="12209598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179194DF-F125-5942-8A9D-0AA7B10DD52D}"/>
              </a:ext>
            </a:extLst>
          </p:cNvPr>
          <p:cNvSpPr/>
          <p:nvPr/>
        </p:nvSpPr>
        <p:spPr>
          <a:xfrm>
            <a:off x="-13804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60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5330159-4084-5E4A-AB6A-AB92E8C4E93E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372100" y="1181100"/>
            <a:ext cx="6286500" cy="4495800"/>
          </a:xfrm>
          <a:custGeom>
            <a:avLst/>
            <a:gdLst>
              <a:gd name="connsiteX0" fmla="*/ 520704 w 6286500"/>
              <a:gd name="connsiteY0" fmla="*/ 0 h 4495800"/>
              <a:gd name="connsiteX1" fmla="*/ 5765796 w 6286500"/>
              <a:gd name="connsiteY1" fmla="*/ 0 h 4495800"/>
              <a:gd name="connsiteX2" fmla="*/ 6286500 w 6286500"/>
              <a:gd name="connsiteY2" fmla="*/ 520704 h 4495800"/>
              <a:gd name="connsiteX3" fmla="*/ 6286500 w 6286500"/>
              <a:gd name="connsiteY3" fmla="*/ 3975096 h 4495800"/>
              <a:gd name="connsiteX4" fmla="*/ 5765796 w 6286500"/>
              <a:gd name="connsiteY4" fmla="*/ 4495800 h 4495800"/>
              <a:gd name="connsiteX5" fmla="*/ 520704 w 6286500"/>
              <a:gd name="connsiteY5" fmla="*/ 4495800 h 4495800"/>
              <a:gd name="connsiteX6" fmla="*/ 0 w 6286500"/>
              <a:gd name="connsiteY6" fmla="*/ 3975096 h 4495800"/>
              <a:gd name="connsiteX7" fmla="*/ 0 w 6286500"/>
              <a:gd name="connsiteY7" fmla="*/ 520704 h 4495800"/>
              <a:gd name="connsiteX8" fmla="*/ 520704 w 6286500"/>
              <a:gd name="connsiteY8" fmla="*/ 0 h 449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86500" h="4495800">
                <a:moveTo>
                  <a:pt x="520704" y="0"/>
                </a:moveTo>
                <a:lnTo>
                  <a:pt x="5765796" y="0"/>
                </a:lnTo>
                <a:cubicBezTo>
                  <a:pt x="6053373" y="0"/>
                  <a:pt x="6286500" y="233127"/>
                  <a:pt x="6286500" y="520704"/>
                </a:cubicBezTo>
                <a:lnTo>
                  <a:pt x="6286500" y="3975096"/>
                </a:lnTo>
                <a:cubicBezTo>
                  <a:pt x="6286500" y="4262673"/>
                  <a:pt x="6053373" y="4495800"/>
                  <a:pt x="5765796" y="4495800"/>
                </a:cubicBezTo>
                <a:lnTo>
                  <a:pt x="520704" y="4495800"/>
                </a:lnTo>
                <a:cubicBezTo>
                  <a:pt x="233127" y="4495800"/>
                  <a:pt x="0" y="4262673"/>
                  <a:pt x="0" y="3975096"/>
                </a:cubicBezTo>
                <a:lnTo>
                  <a:pt x="0" y="520704"/>
                </a:lnTo>
                <a:cubicBezTo>
                  <a:pt x="0" y="233127"/>
                  <a:pt x="233127" y="0"/>
                  <a:pt x="520704" y="0"/>
                </a:cubicBezTo>
                <a:close/>
              </a:path>
            </a:pathLst>
          </a:cu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87BA5664-0C8E-5543-94D6-2B940D8FF2B7}"/>
              </a:ext>
            </a:extLst>
          </p:cNvPr>
          <p:cNvSpPr/>
          <p:nvPr/>
        </p:nvSpPr>
        <p:spPr>
          <a:xfrm>
            <a:off x="5266608" y="1181100"/>
            <a:ext cx="6402705" cy="5059441"/>
          </a:xfrm>
          <a:prstGeom prst="roundRect">
            <a:avLst>
              <a:gd name="adj" fmla="val 11582"/>
            </a:avLst>
          </a:prstGeom>
          <a:solidFill>
            <a:srgbClr val="DCEC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856E3250-D108-3044-AD68-28730DAADDED}"/>
              </a:ext>
            </a:extLst>
          </p:cNvPr>
          <p:cNvSpPr/>
          <p:nvPr/>
        </p:nvSpPr>
        <p:spPr>
          <a:xfrm>
            <a:off x="109193" y="2619375"/>
            <a:ext cx="5986807" cy="161925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  <a:effectLst>
            <a:outerShdw blurRad="330200" dist="381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AE1EC6-7A72-0949-ADC6-B522FC93B9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687" y="2930402"/>
            <a:ext cx="3886200" cy="997196"/>
          </a:xfrm>
        </p:spPr>
        <p:txBody>
          <a:bodyPr wrap="square" lIns="0" tIns="0" rIns="0" bIns="0">
            <a:spAutoFit/>
          </a:bodyPr>
          <a:lstStyle/>
          <a:p>
            <a:r>
              <a:rPr lang="en-US" sz="3600" i="1" dirty="0">
                <a:solidFill>
                  <a:schemeClr val="bg1"/>
                </a:solidFill>
              </a:rPr>
              <a:t>Upcoming conferences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8DD5F40-43E9-CE49-8681-782F88423143}"/>
              </a:ext>
            </a:extLst>
          </p:cNvPr>
          <p:cNvSpPr/>
          <p:nvPr/>
        </p:nvSpPr>
        <p:spPr>
          <a:xfrm>
            <a:off x="6459313" y="1554321"/>
            <a:ext cx="4835974" cy="5232202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ID" sz="2000" b="1" dirty="0">
                <a:latin typeface="Segoe UI Light" panose="020B0502040204020203" pitchFamily="34" charset="0"/>
              </a:rPr>
              <a:t>Lancaster Linguistics and English Language Postgraduate Conference</a:t>
            </a:r>
          </a:p>
          <a:p>
            <a:pPr lvl="1"/>
            <a:r>
              <a:rPr lang="en-ID" sz="2000" dirty="0">
                <a:latin typeface="Segoe UI Light" panose="020B0502040204020203" pitchFamily="34" charset="0"/>
              </a:rPr>
              <a:t>(Abstract submission deadline: Friday, 26 March 2021)</a:t>
            </a:r>
          </a:p>
          <a:p>
            <a:pPr lvl="1"/>
            <a:r>
              <a:rPr lang="en-ID" sz="2000" b="1" dirty="0">
                <a:solidFill>
                  <a:srgbClr val="0903B5"/>
                </a:solidFill>
                <a:latin typeface="Segoe UI Light" panose="020B0502040204020203" pitchFamily="34" charset="0"/>
              </a:rPr>
              <a:t>Conference date</a:t>
            </a:r>
            <a:r>
              <a:rPr lang="en-ID" sz="2000" dirty="0">
                <a:solidFill>
                  <a:srgbClr val="0903B5"/>
                </a:solidFill>
                <a:latin typeface="Segoe UI Light" panose="020B0502040204020203" pitchFamily="34" charset="0"/>
              </a:rPr>
              <a:t>: 23-24 July 2021</a:t>
            </a:r>
          </a:p>
          <a:p>
            <a:pPr marL="914400" lvl="1" indent="-457200">
              <a:buFont typeface="+mj-lt"/>
              <a:buAutoNum type="arabicPeriod"/>
            </a:pPr>
            <a:endParaRPr lang="en-ID" sz="2000" dirty="0">
              <a:solidFill>
                <a:srgbClr val="0903B5"/>
              </a:solidFill>
              <a:latin typeface="Segoe UI Light" panose="020B0502040204020203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000" b="1" dirty="0">
                <a:latin typeface="Segoe UI Light" panose="020B0502040204020203" pitchFamily="34" charset="0"/>
                <a:cs typeface="Segoe UI" panose="020B0502040204020203" pitchFamily="34" charset="0"/>
              </a:rPr>
              <a:t>Virtual Language and Communication Postgraduate International Seminar (VLCPIS)</a:t>
            </a:r>
          </a:p>
          <a:p>
            <a:pPr lvl="1"/>
            <a:r>
              <a:rPr lang="en-ID" sz="2000" b="1" dirty="0">
                <a:solidFill>
                  <a:srgbClr val="0903B5"/>
                </a:solidFill>
                <a:latin typeface="Segoe UI Light" panose="020B0502040204020203" pitchFamily="34" charset="0"/>
              </a:rPr>
              <a:t>Conference date</a:t>
            </a:r>
            <a:r>
              <a:rPr lang="en-ID" sz="2000" dirty="0">
                <a:solidFill>
                  <a:srgbClr val="0903B5"/>
                </a:solidFill>
                <a:latin typeface="Segoe UI Light" panose="020B0502040204020203" pitchFamily="34" charset="0"/>
              </a:rPr>
              <a:t>: TBA</a:t>
            </a:r>
          </a:p>
          <a:p>
            <a:pPr marL="914400" lvl="1" indent="-457200">
              <a:buFont typeface="+mj-lt"/>
              <a:buAutoNum type="arabicPeriod"/>
            </a:pPr>
            <a:endParaRPr lang="en-US" sz="2000" dirty="0">
              <a:solidFill>
                <a:schemeClr val="accent3">
                  <a:lumMod val="75000"/>
                </a:schemeClr>
              </a:solidFill>
              <a:latin typeface="Segoe UI Light" panose="020B0502040204020203" pitchFamily="34" charset="0"/>
              <a:cs typeface="Segoe UI" panose="020B0502040204020203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000" b="1" dirty="0">
                <a:latin typeface="Segoe UI Light" panose="020B0502040204020203" pitchFamily="34" charset="0"/>
                <a:cs typeface="Segoe UI" panose="020B0502040204020203" pitchFamily="34" charset="0"/>
              </a:rPr>
              <a:t>International Professional Doctoral &amp; Postgraduate Symposium (</a:t>
            </a:r>
            <a:r>
              <a:rPr lang="en-US" sz="2000" b="1" dirty="0" err="1">
                <a:latin typeface="Segoe UI Light" panose="020B0502040204020203" pitchFamily="34" charset="0"/>
                <a:cs typeface="Segoe UI" panose="020B0502040204020203" pitchFamily="34" charset="0"/>
              </a:rPr>
              <a:t>iPDOCs</a:t>
            </a:r>
            <a:r>
              <a:rPr lang="en-US" sz="2000" b="1" dirty="0">
                <a:latin typeface="Segoe UI Light" panose="020B0502040204020203" pitchFamily="34" charset="0"/>
                <a:cs typeface="Segoe UI" panose="020B0502040204020203" pitchFamily="34" charset="0"/>
              </a:rPr>
              <a:t>) 2021 </a:t>
            </a:r>
          </a:p>
          <a:p>
            <a:pPr lvl="1"/>
            <a:r>
              <a:rPr lang="en-ID" sz="2000" b="1" dirty="0">
                <a:solidFill>
                  <a:srgbClr val="0903B5"/>
                </a:solidFill>
                <a:latin typeface="Segoe UI Light" panose="020B0502040204020203" pitchFamily="34" charset="0"/>
              </a:rPr>
              <a:t>Conference date</a:t>
            </a:r>
            <a:r>
              <a:rPr lang="en-ID" sz="2000" dirty="0">
                <a:solidFill>
                  <a:srgbClr val="0903B5"/>
                </a:solidFill>
                <a:latin typeface="Segoe UI Light" panose="020B0502040204020203" pitchFamily="34" charset="0"/>
              </a:rPr>
              <a:t>: 25 September 2021</a:t>
            </a:r>
          </a:p>
          <a:p>
            <a:pPr lvl="1"/>
            <a:endParaRPr lang="en-US" sz="2000" b="1" dirty="0">
              <a:solidFill>
                <a:srgbClr val="0903B5"/>
              </a:solidFill>
              <a:latin typeface="Segoe UI Light" panose="020B0502040204020203" pitchFamily="34" charset="0"/>
              <a:cs typeface="Segoe UI" panose="020B0502040204020203" pitchFamily="34" charset="0"/>
            </a:endParaRPr>
          </a:p>
          <a:p>
            <a:pPr lvl="1"/>
            <a:endParaRPr lang="en-US" sz="2000" b="1" dirty="0">
              <a:solidFill>
                <a:srgbClr val="0903B5"/>
              </a:solidFill>
              <a:latin typeface="Segoe UI Light" panose="020B0502040204020203" pitchFamily="34" charset="0"/>
              <a:cs typeface="Segoe UI" panose="020B0502040204020203" pitchFamily="34" charset="0"/>
            </a:endParaRPr>
          </a:p>
          <a:p>
            <a:endParaRPr lang="en-US" sz="2000" dirty="0">
              <a:solidFill>
                <a:srgbClr val="0903B5"/>
              </a:solidFill>
              <a:latin typeface="Segoe UI Light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369DF28-727B-3749-931C-CB20DC8A4F1F}"/>
              </a:ext>
            </a:extLst>
          </p:cNvPr>
          <p:cNvGrpSpPr/>
          <p:nvPr/>
        </p:nvGrpSpPr>
        <p:grpSpPr>
          <a:xfrm>
            <a:off x="4858949" y="3124301"/>
            <a:ext cx="503174" cy="609398"/>
            <a:chOff x="7756526" y="1450976"/>
            <a:chExt cx="285750" cy="346075"/>
          </a:xfrm>
        </p:grpSpPr>
        <p:sp>
          <p:nvSpPr>
            <p:cNvPr id="11" name="Freeform 135">
              <a:extLst>
                <a:ext uri="{FF2B5EF4-FFF2-40B4-BE49-F238E27FC236}">
                  <a16:creationId xmlns:a16="http://schemas.microsoft.com/office/drawing/2014/main" id="{C85EEF36-5E71-3341-9A72-FE01CE310C79}"/>
                </a:ext>
              </a:extLst>
            </p:cNvPr>
            <p:cNvSpPr>
              <a:spLocks/>
            </p:cNvSpPr>
            <p:nvPr/>
          </p:nvSpPr>
          <p:spPr bwMode="auto">
            <a:xfrm>
              <a:off x="7816851" y="1585914"/>
              <a:ext cx="165100" cy="60325"/>
            </a:xfrm>
            <a:custGeom>
              <a:avLst/>
              <a:gdLst>
                <a:gd name="T0" fmla="*/ 41 w 44"/>
                <a:gd name="T1" fmla="*/ 16 h 16"/>
                <a:gd name="T2" fmla="*/ 44 w 44"/>
                <a:gd name="T3" fmla="*/ 0 h 16"/>
                <a:gd name="T4" fmla="*/ 0 w 44"/>
                <a:gd name="T5" fmla="*/ 0 h 16"/>
                <a:gd name="T6" fmla="*/ 3 w 44"/>
                <a:gd name="T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16">
                  <a:moveTo>
                    <a:pt x="41" y="16"/>
                  </a:moveTo>
                  <a:cubicBezTo>
                    <a:pt x="43" y="11"/>
                    <a:pt x="44" y="5"/>
                    <a:pt x="4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1" y="11"/>
                    <a:pt x="3" y="16"/>
                  </a:cubicBezTo>
                </a:path>
              </a:pathLst>
            </a:custGeom>
            <a:noFill/>
            <a:ln w="1905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2" name="Freeform 136">
              <a:extLst>
                <a:ext uri="{FF2B5EF4-FFF2-40B4-BE49-F238E27FC236}">
                  <a16:creationId xmlns:a16="http://schemas.microsoft.com/office/drawing/2014/main" id="{5381BDA8-E657-5D41-A324-446189C69A85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7013" y="1676401"/>
              <a:ext cx="104775" cy="120650"/>
            </a:xfrm>
            <a:custGeom>
              <a:avLst/>
              <a:gdLst>
                <a:gd name="T0" fmla="*/ 66 w 66"/>
                <a:gd name="T1" fmla="*/ 0 h 76"/>
                <a:gd name="T2" fmla="*/ 0 w 66"/>
                <a:gd name="T3" fmla="*/ 0 h 76"/>
                <a:gd name="T4" fmla="*/ 9 w 66"/>
                <a:gd name="T5" fmla="*/ 76 h 76"/>
                <a:gd name="T6" fmla="*/ 57 w 66"/>
                <a:gd name="T7" fmla="*/ 76 h 76"/>
                <a:gd name="T8" fmla="*/ 66 w 66"/>
                <a:gd name="T9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" h="76">
                  <a:moveTo>
                    <a:pt x="66" y="0"/>
                  </a:moveTo>
                  <a:lnTo>
                    <a:pt x="0" y="0"/>
                  </a:lnTo>
                  <a:lnTo>
                    <a:pt x="9" y="76"/>
                  </a:lnTo>
                  <a:lnTo>
                    <a:pt x="57" y="76"/>
                  </a:lnTo>
                  <a:lnTo>
                    <a:pt x="66" y="0"/>
                  </a:lnTo>
                  <a:close/>
                </a:path>
              </a:pathLst>
            </a:custGeom>
            <a:noFill/>
            <a:ln w="1905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3" name="Line 137">
              <a:extLst>
                <a:ext uri="{FF2B5EF4-FFF2-40B4-BE49-F238E27FC236}">
                  <a16:creationId xmlns:a16="http://schemas.microsoft.com/office/drawing/2014/main" id="{35855CB2-87C9-4D41-A992-00BD2497E9A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756526" y="1676401"/>
              <a:ext cx="285750" cy="0"/>
            </a:xfrm>
            <a:prstGeom prst="line">
              <a:avLst/>
            </a:prstGeom>
            <a:noFill/>
            <a:ln w="1905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" name="Oval 138">
              <a:extLst>
                <a:ext uri="{FF2B5EF4-FFF2-40B4-BE49-F238E27FC236}">
                  <a16:creationId xmlns:a16="http://schemas.microsoft.com/office/drawing/2014/main" id="{9178933F-2F4B-154C-A582-3568FBBFB0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47013" y="1450976"/>
              <a:ext cx="104775" cy="104775"/>
            </a:xfrm>
            <a:prstGeom prst="ellipse">
              <a:avLst/>
            </a:prstGeom>
            <a:noFill/>
            <a:ln w="19050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5" name="Freeform 139">
              <a:extLst>
                <a:ext uri="{FF2B5EF4-FFF2-40B4-BE49-F238E27FC236}">
                  <a16:creationId xmlns:a16="http://schemas.microsoft.com/office/drawing/2014/main" id="{1DF8D00F-75F0-A745-ADFD-B8BBA3E313CA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8288" y="1585914"/>
              <a:ext cx="22225" cy="60325"/>
            </a:xfrm>
            <a:custGeom>
              <a:avLst/>
              <a:gdLst>
                <a:gd name="T0" fmla="*/ 2 w 14"/>
                <a:gd name="T1" fmla="*/ 0 h 38"/>
                <a:gd name="T2" fmla="*/ 0 w 14"/>
                <a:gd name="T3" fmla="*/ 38 h 38"/>
                <a:gd name="T4" fmla="*/ 14 w 14"/>
                <a:gd name="T5" fmla="*/ 38 h 38"/>
                <a:gd name="T6" fmla="*/ 12 w 14"/>
                <a:gd name="T7" fmla="*/ 0 h 38"/>
                <a:gd name="T8" fmla="*/ 2 w 14"/>
                <a:gd name="T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38">
                  <a:moveTo>
                    <a:pt x="2" y="0"/>
                  </a:moveTo>
                  <a:lnTo>
                    <a:pt x="0" y="38"/>
                  </a:lnTo>
                  <a:lnTo>
                    <a:pt x="14" y="38"/>
                  </a:lnTo>
                  <a:lnTo>
                    <a:pt x="12" y="0"/>
                  </a:lnTo>
                  <a:lnTo>
                    <a:pt x="2" y="0"/>
                  </a:lnTo>
                  <a:close/>
                </a:path>
              </a:pathLst>
            </a:custGeom>
            <a:noFill/>
            <a:ln w="19050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B0381E0-D0C7-FB49-8D3B-9C89FF94DF9A}"/>
              </a:ext>
            </a:extLst>
          </p:cNvPr>
          <p:cNvCxnSpPr>
            <a:cxnSpLocks/>
          </p:cNvCxnSpPr>
          <p:nvPr/>
        </p:nvCxnSpPr>
        <p:spPr>
          <a:xfrm flipV="1">
            <a:off x="4386636" y="3171769"/>
            <a:ext cx="0" cy="514462"/>
          </a:xfrm>
          <a:prstGeom prst="line">
            <a:avLst/>
          </a:prstGeom>
          <a:ln w="38100" cap="rnd">
            <a:solidFill>
              <a:schemeClr val="tx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432907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5D15100-A2D2-4569-BCCC-C3E23204CA03}"/>
              </a:ext>
            </a:extLst>
          </p:cNvPr>
          <p:cNvSpPr txBox="1"/>
          <p:nvPr/>
        </p:nvSpPr>
        <p:spPr>
          <a:xfrm>
            <a:off x="2203908" y="2367171"/>
            <a:ext cx="7784183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rgbClr val="F37404"/>
                </a:solidFill>
                <a:latin typeface="Georgia" panose="02040502050405020303" pitchFamily="18" charset="0"/>
                <a:ea typeface="+mj-ea"/>
                <a:cs typeface="Segoe UI" panose="020B0502040204020203" pitchFamily="34" charset="0"/>
              </a:rPr>
              <a:t>Meet Your Supervisor / Examiner</a:t>
            </a:r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302991210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:a16="http://schemas.microsoft.com/office/drawing/2014/main" id="{E20714E4-78EC-4D64-94CE-83CC9565D579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8" name="think-cell Slide" r:id="rId5" imgW="383" imgH="384" progId="TCLayout.ActiveDocument.1">
                  <p:embed/>
                </p:oleObj>
              </mc:Choice>
              <mc:Fallback>
                <p:oleObj name="think-cell Slide" r:id="rId5" imgW="383" imgH="384" progId="TCLayout.ActiveDocument.1">
                  <p:embed/>
                  <p:pic>
                    <p:nvPicPr>
                      <p:cNvPr id="9" name="Object 8" hidden="1">
                        <a:extLst>
                          <a:ext uri="{FF2B5EF4-FFF2-40B4-BE49-F238E27FC236}">
                            <a16:creationId xmlns:a16="http://schemas.microsoft.com/office/drawing/2014/main" id="{E20714E4-78EC-4D64-94CE-83CC9565D57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8D926670-12FA-4B8D-A4FA-17AC9031C29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8" r="550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Freeform 10">
            <a:extLst>
              <a:ext uri="{FF2B5EF4-FFF2-40B4-BE49-F238E27FC236}">
                <a16:creationId xmlns:a16="http://schemas.microsoft.com/office/drawing/2014/main" id="{35F5B5E3-4408-2742-A9E3-AB9EC20B058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7697461 w 12192000"/>
              <a:gd name="connsiteY0" fmla="*/ 903514 h 6858000"/>
              <a:gd name="connsiteX1" fmla="*/ 7162800 w 12192000"/>
              <a:gd name="connsiteY1" fmla="*/ 1438175 h 6858000"/>
              <a:gd name="connsiteX2" fmla="*/ 7162800 w 12192000"/>
              <a:gd name="connsiteY2" fmla="*/ 5419825 h 6858000"/>
              <a:gd name="connsiteX3" fmla="*/ 7697461 w 12192000"/>
              <a:gd name="connsiteY3" fmla="*/ 5954486 h 6858000"/>
              <a:gd name="connsiteX4" fmla="*/ 10954923 w 12192000"/>
              <a:gd name="connsiteY4" fmla="*/ 5954486 h 6858000"/>
              <a:gd name="connsiteX5" fmla="*/ 11489584 w 12192000"/>
              <a:gd name="connsiteY5" fmla="*/ 5419825 h 6858000"/>
              <a:gd name="connsiteX6" fmla="*/ 11489584 w 12192000"/>
              <a:gd name="connsiteY6" fmla="*/ 1438175 h 6858000"/>
              <a:gd name="connsiteX7" fmla="*/ 10954923 w 12192000"/>
              <a:gd name="connsiteY7" fmla="*/ 903514 h 6858000"/>
              <a:gd name="connsiteX8" fmla="*/ 0 w 12192000"/>
              <a:gd name="connsiteY8" fmla="*/ 0 h 6858000"/>
              <a:gd name="connsiteX9" fmla="*/ 12192000 w 12192000"/>
              <a:gd name="connsiteY9" fmla="*/ 0 h 6858000"/>
              <a:gd name="connsiteX10" fmla="*/ 12192000 w 12192000"/>
              <a:gd name="connsiteY10" fmla="*/ 6858000 h 6858000"/>
              <a:gd name="connsiteX11" fmla="*/ 0 w 1219200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0" h="6858000">
                <a:moveTo>
                  <a:pt x="7697461" y="903514"/>
                </a:moveTo>
                <a:cubicBezTo>
                  <a:pt x="7402176" y="903514"/>
                  <a:pt x="7162800" y="1142890"/>
                  <a:pt x="7162800" y="1438175"/>
                </a:cubicBezTo>
                <a:lnTo>
                  <a:pt x="7162800" y="5419825"/>
                </a:lnTo>
                <a:cubicBezTo>
                  <a:pt x="7162800" y="5715110"/>
                  <a:pt x="7402176" y="5954486"/>
                  <a:pt x="7697461" y="5954486"/>
                </a:cubicBezTo>
                <a:lnTo>
                  <a:pt x="10954923" y="5954486"/>
                </a:lnTo>
                <a:cubicBezTo>
                  <a:pt x="11250208" y="5954486"/>
                  <a:pt x="11489584" y="5715110"/>
                  <a:pt x="11489584" y="5419825"/>
                </a:cubicBezTo>
                <a:lnTo>
                  <a:pt x="11489584" y="1438175"/>
                </a:lnTo>
                <a:cubicBezTo>
                  <a:pt x="11489584" y="1142890"/>
                  <a:pt x="11250208" y="903514"/>
                  <a:pt x="10954923" y="90351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gradFill flip="none" rotWithShape="1">
            <a:gsLst>
              <a:gs pos="0">
                <a:srgbClr val="3F5559">
                  <a:alpha val="90000"/>
                </a:srgbClr>
              </a:gs>
              <a:gs pos="100000">
                <a:srgbClr val="818B8C">
                  <a:alpha val="8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3" name="Round Same Side Corner Rectangle 42">
            <a:extLst>
              <a:ext uri="{FF2B5EF4-FFF2-40B4-BE49-F238E27FC236}">
                <a16:creationId xmlns:a16="http://schemas.microsoft.com/office/drawing/2014/main" id="{016CB0C1-BE1C-DE47-A178-E6449CCCADDF}"/>
              </a:ext>
            </a:extLst>
          </p:cNvPr>
          <p:cNvSpPr/>
          <p:nvPr/>
        </p:nvSpPr>
        <p:spPr>
          <a:xfrm flipV="1">
            <a:off x="702417" y="-3"/>
            <a:ext cx="10787168" cy="5954487"/>
          </a:xfrm>
          <a:prstGeom prst="round2SameRect">
            <a:avLst>
              <a:gd name="adj1" fmla="val 9052"/>
              <a:gd name="adj2" fmla="val 0"/>
            </a:avLst>
          </a:prstGeom>
          <a:solidFill>
            <a:schemeClr val="bg1">
              <a:alpha val="13000"/>
            </a:schemeClr>
          </a:solidFill>
          <a:ln>
            <a:noFill/>
          </a:ln>
          <a:effectLst>
            <a:outerShdw blurRad="3302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ound Same Side Corner Rectangle 7">
            <a:extLst>
              <a:ext uri="{FF2B5EF4-FFF2-40B4-BE49-F238E27FC236}">
                <a16:creationId xmlns:a16="http://schemas.microsoft.com/office/drawing/2014/main" id="{C92E15B2-A6F0-414B-95C0-ADAFB2E888A3}"/>
              </a:ext>
            </a:extLst>
          </p:cNvPr>
          <p:cNvSpPr/>
          <p:nvPr/>
        </p:nvSpPr>
        <p:spPr>
          <a:xfrm>
            <a:off x="7162800" y="903514"/>
            <a:ext cx="4326784" cy="4009628"/>
          </a:xfrm>
          <a:prstGeom prst="round2SameRect">
            <a:avLst>
              <a:gd name="adj1" fmla="val 13338"/>
              <a:gd name="adj2" fmla="val 0"/>
            </a:avLst>
          </a:prstGeom>
          <a:solidFill>
            <a:srgbClr val="F37404">
              <a:alpha val="90000"/>
            </a:srgbClr>
          </a:solidFill>
          <a:ln>
            <a:noFill/>
          </a:ln>
          <a:effectLst>
            <a:outerShdw blurRad="3302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82423D-7D97-B84C-80BD-102440B7FB25}"/>
              </a:ext>
            </a:extLst>
          </p:cNvPr>
          <p:cNvSpPr txBox="1">
            <a:spLocks/>
          </p:cNvSpPr>
          <p:nvPr/>
        </p:nvSpPr>
        <p:spPr>
          <a:xfrm>
            <a:off x="7616059" y="3059668"/>
            <a:ext cx="3619798" cy="738664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4800" i="1" dirty="0">
                <a:solidFill>
                  <a:schemeClr val="bg1"/>
                </a:solidFill>
                <a:cs typeface="Segoe UI" panose="020B0502040204020203" pitchFamily="34" charset="0"/>
              </a:rPr>
              <a:t>Thank You</a:t>
            </a:r>
            <a:endParaRPr lang="en-ID" sz="4800" i="1" dirty="0">
              <a:solidFill>
                <a:schemeClr val="bg1"/>
              </a:solidFill>
              <a:cs typeface="Segoe UI" panose="020B0502040204020203" pitchFamily="34" charset="0"/>
            </a:endParaRPr>
          </a:p>
        </p:txBody>
      </p:sp>
      <p:sp>
        <p:nvSpPr>
          <p:cNvPr id="12" name="Round Same Side Corner Rectangle 11">
            <a:extLst>
              <a:ext uri="{FF2B5EF4-FFF2-40B4-BE49-F238E27FC236}">
                <a16:creationId xmlns:a16="http://schemas.microsoft.com/office/drawing/2014/main" id="{021774E3-7EC5-1047-9CE5-F3E49BCF27F9}"/>
              </a:ext>
            </a:extLst>
          </p:cNvPr>
          <p:cNvSpPr/>
          <p:nvPr/>
        </p:nvSpPr>
        <p:spPr>
          <a:xfrm flipV="1">
            <a:off x="7162800" y="4913142"/>
            <a:ext cx="4326784" cy="1041344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24A6A6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F57570E-6EDA-B445-8A06-9DA915A7B45D}"/>
              </a:ext>
            </a:extLst>
          </p:cNvPr>
          <p:cNvCxnSpPr>
            <a:cxnSpLocks/>
          </p:cNvCxnSpPr>
          <p:nvPr/>
        </p:nvCxnSpPr>
        <p:spPr>
          <a:xfrm>
            <a:off x="3509017" y="4913142"/>
            <a:ext cx="798056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1">
            <a:extLst>
              <a:ext uri="{FF2B5EF4-FFF2-40B4-BE49-F238E27FC236}">
                <a16:creationId xmlns:a16="http://schemas.microsoft.com/office/drawing/2014/main" id="{5536B7B9-29FB-5548-BFEF-B592E2FFE952}"/>
              </a:ext>
            </a:extLst>
          </p:cNvPr>
          <p:cNvSpPr txBox="1">
            <a:spLocks/>
          </p:cNvSpPr>
          <p:nvPr/>
        </p:nvSpPr>
        <p:spPr>
          <a:xfrm>
            <a:off x="7362334" y="5249148"/>
            <a:ext cx="4127249" cy="369332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400" b="0" i="1" dirty="0">
                <a:solidFill>
                  <a:schemeClr val="bg1"/>
                </a:solidFill>
                <a:latin typeface="Segoe UI Light" panose="020B0502040204020203" pitchFamily="34" charset="0"/>
                <a:cs typeface="Segoe UI" panose="020B0502040204020203" pitchFamily="34" charset="0"/>
              </a:rPr>
              <a:t>Question &amp; Answer Session </a:t>
            </a:r>
            <a:endParaRPr lang="en-ID" sz="2400" b="0" i="1" dirty="0">
              <a:solidFill>
                <a:schemeClr val="bg1"/>
              </a:solidFill>
              <a:latin typeface="Segoe UI Light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8" name="Round Same Side Corner Rectangle 17">
            <a:extLst>
              <a:ext uri="{FF2B5EF4-FFF2-40B4-BE49-F238E27FC236}">
                <a16:creationId xmlns:a16="http://schemas.microsoft.com/office/drawing/2014/main" id="{7DF89778-B98F-434F-B55A-ABACC6550495}"/>
              </a:ext>
            </a:extLst>
          </p:cNvPr>
          <p:cNvSpPr/>
          <p:nvPr/>
        </p:nvSpPr>
        <p:spPr>
          <a:xfrm flipV="1">
            <a:off x="7869785" y="0"/>
            <a:ext cx="1274215" cy="2459495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noFill/>
          </a:ln>
          <a:effectLst>
            <a:outerShdw blurRad="3302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B1591D8D-0402-4D42-B6B2-D577728A2B48}"/>
              </a:ext>
            </a:extLst>
          </p:cNvPr>
          <p:cNvCxnSpPr>
            <a:cxnSpLocks/>
          </p:cNvCxnSpPr>
          <p:nvPr/>
        </p:nvCxnSpPr>
        <p:spPr>
          <a:xfrm>
            <a:off x="2960321" y="4913142"/>
            <a:ext cx="301107" cy="0"/>
          </a:xfrm>
          <a:prstGeom prst="line">
            <a:avLst/>
          </a:prstGeom>
          <a:ln w="38100" cap="rnd">
            <a:solidFill>
              <a:schemeClr val="tx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3" name="Group 52">
            <a:extLst>
              <a:ext uri="{FF2B5EF4-FFF2-40B4-BE49-F238E27FC236}">
                <a16:creationId xmlns:a16="http://schemas.microsoft.com/office/drawing/2014/main" id="{4CD7905D-E2BB-E444-AB35-A6A9DA726794}"/>
              </a:ext>
            </a:extLst>
          </p:cNvPr>
          <p:cNvGrpSpPr/>
          <p:nvPr/>
        </p:nvGrpSpPr>
        <p:grpSpPr>
          <a:xfrm>
            <a:off x="8104561" y="1387456"/>
            <a:ext cx="804662" cy="804658"/>
            <a:chOff x="2678113" y="2533650"/>
            <a:chExt cx="346075" cy="346075"/>
          </a:xfrm>
        </p:grpSpPr>
        <p:sp>
          <p:nvSpPr>
            <p:cNvPr id="54" name="Oval 258">
              <a:extLst>
                <a:ext uri="{FF2B5EF4-FFF2-40B4-BE49-F238E27FC236}">
                  <a16:creationId xmlns:a16="http://schemas.microsoft.com/office/drawing/2014/main" id="{0C897496-D1B1-2C40-9C29-EFDB0A2C88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78113" y="2533650"/>
              <a:ext cx="346075" cy="346075"/>
            </a:xfrm>
            <a:prstGeom prst="ellipse">
              <a:avLst/>
            </a:prstGeom>
            <a:noFill/>
            <a:ln w="25400" cap="rnd">
              <a:solidFill>
                <a:schemeClr val="accent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5" name="Line 259">
              <a:extLst>
                <a:ext uri="{FF2B5EF4-FFF2-40B4-BE49-F238E27FC236}">
                  <a16:creationId xmlns:a16="http://schemas.microsoft.com/office/drawing/2014/main" id="{AD5DE3A4-14D4-8045-8554-61F7D759F68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755900" y="2613025"/>
              <a:ext cx="184150" cy="184150"/>
            </a:xfrm>
            <a:prstGeom prst="line">
              <a:avLst/>
            </a:prstGeom>
            <a:noFill/>
            <a:ln w="25400" cap="rnd">
              <a:solidFill>
                <a:schemeClr val="accent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6" name="Freeform 260">
              <a:extLst>
                <a:ext uri="{FF2B5EF4-FFF2-40B4-BE49-F238E27FC236}">
                  <a16:creationId xmlns:a16="http://schemas.microsoft.com/office/drawing/2014/main" id="{F174B1FB-1972-EF46-A4F8-DCF12D51ACB9}"/>
                </a:ext>
              </a:extLst>
            </p:cNvPr>
            <p:cNvSpPr>
              <a:spLocks/>
            </p:cNvSpPr>
            <p:nvPr/>
          </p:nvSpPr>
          <p:spPr bwMode="auto">
            <a:xfrm>
              <a:off x="2763838" y="2608263"/>
              <a:ext cx="123825" cy="161925"/>
            </a:xfrm>
            <a:custGeom>
              <a:avLst/>
              <a:gdLst>
                <a:gd name="T0" fmla="*/ 5 w 33"/>
                <a:gd name="T1" fmla="*/ 43 h 43"/>
                <a:gd name="T2" fmla="*/ 17 w 33"/>
                <a:gd name="T3" fmla="*/ 12 h 43"/>
                <a:gd name="T4" fmla="*/ 33 w 33"/>
                <a:gd name="T5" fmla="*/ 0 h 43"/>
                <a:gd name="T6" fmla="*/ 33 w 33"/>
                <a:gd name="T7" fmla="*/ 15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43">
                  <a:moveTo>
                    <a:pt x="5" y="43"/>
                  </a:moveTo>
                  <a:cubicBezTo>
                    <a:pt x="0" y="38"/>
                    <a:pt x="5" y="24"/>
                    <a:pt x="17" y="12"/>
                  </a:cubicBezTo>
                  <a:cubicBezTo>
                    <a:pt x="23" y="6"/>
                    <a:pt x="29" y="2"/>
                    <a:pt x="33" y="0"/>
                  </a:cubicBezTo>
                  <a:cubicBezTo>
                    <a:pt x="33" y="15"/>
                    <a:pt x="33" y="15"/>
                    <a:pt x="33" y="15"/>
                  </a:cubicBezTo>
                </a:path>
              </a:pathLst>
            </a:custGeom>
            <a:noFill/>
            <a:ln w="25400" cap="rnd">
              <a:solidFill>
                <a:schemeClr val="accent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7" name="Line 261">
              <a:extLst>
                <a:ext uri="{FF2B5EF4-FFF2-40B4-BE49-F238E27FC236}">
                  <a16:creationId xmlns:a16="http://schemas.microsoft.com/office/drawing/2014/main" id="{861DB43C-513E-FC4B-9727-A63E9D8DA9F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40038" y="2714625"/>
              <a:ext cx="71438" cy="0"/>
            </a:xfrm>
            <a:prstGeom prst="line">
              <a:avLst/>
            </a:prstGeom>
            <a:noFill/>
            <a:ln w="25400" cap="rnd">
              <a:solidFill>
                <a:schemeClr val="accent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8" name="Freeform 262">
              <a:extLst>
                <a:ext uri="{FF2B5EF4-FFF2-40B4-BE49-F238E27FC236}">
                  <a16:creationId xmlns:a16="http://schemas.microsoft.com/office/drawing/2014/main" id="{2F8E7F9C-3C10-2948-9D4B-8074F4C95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2888" y="2744788"/>
              <a:ext cx="104775" cy="41275"/>
            </a:xfrm>
            <a:custGeom>
              <a:avLst/>
              <a:gdLst>
                <a:gd name="T0" fmla="*/ 7 w 28"/>
                <a:gd name="T1" fmla="*/ 0 h 11"/>
                <a:gd name="T2" fmla="*/ 28 w 28"/>
                <a:gd name="T3" fmla="*/ 0 h 11"/>
                <a:gd name="T4" fmla="*/ 0 w 28"/>
                <a:gd name="T5" fmla="*/ 7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11">
                  <a:moveTo>
                    <a:pt x="7" y="0"/>
                  </a:moveTo>
                  <a:cubicBezTo>
                    <a:pt x="28" y="0"/>
                    <a:pt x="28" y="0"/>
                    <a:pt x="28" y="0"/>
                  </a:cubicBezTo>
                  <a:cubicBezTo>
                    <a:pt x="17" y="10"/>
                    <a:pt x="4" y="11"/>
                    <a:pt x="0" y="7"/>
                  </a:cubicBezTo>
                </a:path>
              </a:pathLst>
            </a:custGeom>
            <a:noFill/>
            <a:ln w="25400" cap="rnd">
              <a:solidFill>
                <a:schemeClr val="accent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9" name="Freeform 263">
              <a:extLst>
                <a:ext uri="{FF2B5EF4-FFF2-40B4-BE49-F238E27FC236}">
                  <a16:creationId xmlns:a16="http://schemas.microsoft.com/office/drawing/2014/main" id="{CEFC8861-0001-F046-885A-49D9F78E8233}"/>
                </a:ext>
              </a:extLst>
            </p:cNvPr>
            <p:cNvSpPr>
              <a:spLocks/>
            </p:cNvSpPr>
            <p:nvPr/>
          </p:nvSpPr>
          <p:spPr bwMode="auto">
            <a:xfrm>
              <a:off x="2868613" y="2613025"/>
              <a:ext cx="84138" cy="71438"/>
            </a:xfrm>
            <a:custGeom>
              <a:avLst/>
              <a:gdLst>
                <a:gd name="T0" fmla="*/ 19 w 22"/>
                <a:gd name="T1" fmla="*/ 0 h 19"/>
                <a:gd name="T2" fmla="*/ 17 w 22"/>
                <a:gd name="T3" fmla="*/ 19 h 19"/>
                <a:gd name="T4" fmla="*/ 0 w 22"/>
                <a:gd name="T5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19">
                  <a:moveTo>
                    <a:pt x="19" y="0"/>
                  </a:moveTo>
                  <a:cubicBezTo>
                    <a:pt x="22" y="4"/>
                    <a:pt x="22" y="11"/>
                    <a:pt x="17" y="19"/>
                  </a:cubicBezTo>
                  <a:cubicBezTo>
                    <a:pt x="0" y="19"/>
                    <a:pt x="0" y="19"/>
                    <a:pt x="0" y="19"/>
                  </a:cubicBezTo>
                </a:path>
              </a:pathLst>
            </a:custGeom>
            <a:noFill/>
            <a:ln w="25400" cap="rnd">
              <a:solidFill>
                <a:schemeClr val="accent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</p:spTree>
    <p:extLst>
      <p:ext uri="{BB962C8B-B14F-4D97-AF65-F5344CB8AC3E}">
        <p14:creationId xmlns:p14="http://schemas.microsoft.com/office/powerpoint/2010/main" val="3553109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E32DE2B-9E32-4F99-BF58-B1AF7FB1FB50}"/>
              </a:ext>
            </a:extLst>
          </p:cNvPr>
          <p:cNvSpPr txBox="1"/>
          <p:nvPr/>
        </p:nvSpPr>
        <p:spPr>
          <a:xfrm>
            <a:off x="2203908" y="236713"/>
            <a:ext cx="778418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37404"/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Segoe UI" panose="020B0502040204020203" pitchFamily="34" charset="0"/>
              </a:rPr>
              <a:t>PGSS FSSHKL</a:t>
            </a:r>
            <a:endParaRPr lang="en-MY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3B4884-C465-4481-8A9D-A99BEE0A28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910" y="1006154"/>
            <a:ext cx="7632177" cy="5724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3040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Rectangle 121">
            <a:extLst>
              <a:ext uri="{FF2B5EF4-FFF2-40B4-BE49-F238E27FC236}">
                <a16:creationId xmlns:a16="http://schemas.microsoft.com/office/drawing/2014/main" id="{26519E81-C48F-4DC1-8447-5AA3137BE5EE}"/>
              </a:ext>
            </a:extLst>
          </p:cNvPr>
          <p:cNvSpPr/>
          <p:nvPr/>
        </p:nvSpPr>
        <p:spPr>
          <a:xfrm>
            <a:off x="6096000" y="0"/>
            <a:ext cx="6096000" cy="6850560"/>
          </a:xfrm>
          <a:prstGeom prst="rect">
            <a:avLst/>
          </a:prstGeom>
          <a:solidFill>
            <a:srgbClr val="DCEC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4A23E82-4ADA-4290-A732-46C59CED37BE}"/>
              </a:ext>
            </a:extLst>
          </p:cNvPr>
          <p:cNvSpPr/>
          <p:nvPr/>
        </p:nvSpPr>
        <p:spPr>
          <a:xfrm>
            <a:off x="6485641" y="1395470"/>
            <a:ext cx="5706359" cy="8617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83D65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Language Academy Generic Programmes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14E8360-63F3-4F18-817E-6FBC4551EF0D}"/>
              </a:ext>
            </a:extLst>
          </p:cNvPr>
          <p:cNvSpPr/>
          <p:nvPr/>
        </p:nvSpPr>
        <p:spPr>
          <a:xfrm>
            <a:off x="1319754" y="328403"/>
            <a:ext cx="10586300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468DC3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Programmes Offered at FSSHKL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468DC3"/>
              </a:solidFill>
              <a:effectLst/>
              <a:uLnTx/>
              <a:uFillTx/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BC793B0-C16D-44CA-A55D-AB1778E40FB3}"/>
              </a:ext>
            </a:extLst>
          </p:cNvPr>
          <p:cNvSpPr/>
          <p:nvPr/>
        </p:nvSpPr>
        <p:spPr>
          <a:xfrm>
            <a:off x="722276" y="1395469"/>
            <a:ext cx="4513667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83D65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TESL Programmes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C1B95F9-276F-43D1-8E5B-15E4E1DA24F4}"/>
              </a:ext>
            </a:extLst>
          </p:cNvPr>
          <p:cNvSpPr/>
          <p:nvPr/>
        </p:nvSpPr>
        <p:spPr>
          <a:xfrm>
            <a:off x="722276" y="2943523"/>
            <a:ext cx="4722628" cy="16103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E586C"/>
                </a:solidFill>
                <a:effectLst/>
                <a:uLnTx/>
                <a:uFillTx/>
                <a:latin typeface="Segoe UI" panose="020B0502040204020203" pitchFamily="34" charset="0"/>
                <a:ea typeface="Open Sans Light"/>
                <a:cs typeface="Segoe UI" panose="020B0502040204020203" pitchFamily="34" charset="0"/>
                <a:sym typeface="Open Sans Light"/>
              </a:rPr>
              <a:t>Master of Education </a:t>
            </a:r>
            <a:r>
              <a:rPr lang="en-US" dirty="0">
                <a:solidFill>
                  <a:srgbClr val="3E586C"/>
                </a:solidFill>
                <a:latin typeface="Segoe UI" panose="020B0502040204020203" pitchFamily="34" charset="0"/>
                <a:cs typeface="Segoe UI" panose="020B0502040204020203" pitchFamily="34" charset="0"/>
                <a:sym typeface="Open Sans Light"/>
              </a:rPr>
              <a:t>(TESL)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E586C"/>
                </a:solidFill>
                <a:effectLst/>
                <a:uLnTx/>
                <a:uFillTx/>
                <a:latin typeface="Segoe UI" panose="020B0502040204020203" pitchFamily="34" charset="0"/>
                <a:ea typeface="Open Sans Light"/>
                <a:cs typeface="Segoe UI" panose="020B0502040204020203" pitchFamily="34" charset="0"/>
                <a:sym typeface="Open Sans Light"/>
              </a:rPr>
              <a:t> (Taught Course)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dirty="0">
                <a:solidFill>
                  <a:srgbClr val="3E586C"/>
                </a:solidFill>
                <a:latin typeface="Segoe UI" panose="020B0502040204020203" pitchFamily="34" charset="0"/>
                <a:cs typeface="Segoe UI" panose="020B0502040204020203" pitchFamily="34" charset="0"/>
                <a:sym typeface="Open Sans Light"/>
              </a:rPr>
              <a:t>Master of Education (TESL) Mixed-mode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E586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Open Sans Light"/>
              </a:rPr>
              <a:t>Master of Education </a:t>
            </a:r>
            <a:r>
              <a:rPr lang="en-US" dirty="0">
                <a:solidFill>
                  <a:srgbClr val="3E586C"/>
                </a:solidFill>
                <a:latin typeface="Segoe UI" panose="020B0502040204020203" pitchFamily="34" charset="0"/>
                <a:cs typeface="Segoe UI" panose="020B0502040204020203" pitchFamily="34" charset="0"/>
                <a:sym typeface="Open Sans Light"/>
              </a:rPr>
              <a:t>(TESL)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E586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Open Sans Light"/>
              </a:rPr>
              <a:t> Full Research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dirty="0">
                <a:solidFill>
                  <a:srgbClr val="3E586C"/>
                </a:solidFill>
                <a:latin typeface="Segoe UI" panose="020B0502040204020203" pitchFamily="34" charset="0"/>
                <a:cs typeface="Segoe UI" panose="020B0502040204020203" pitchFamily="34" charset="0"/>
                <a:sym typeface="Open Sans Light"/>
              </a:rPr>
              <a:t>Doctor of Philosophy (TESL)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E586C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2CCC59C-EA86-47C7-B984-BD31B9B8E89F}"/>
              </a:ext>
            </a:extLst>
          </p:cNvPr>
          <p:cNvSpPr/>
          <p:nvPr/>
        </p:nvSpPr>
        <p:spPr>
          <a:xfrm>
            <a:off x="6527415" y="2943524"/>
            <a:ext cx="4722628" cy="7793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83D65"/>
                </a:solidFill>
                <a:effectLst/>
                <a:uLnTx/>
                <a:uFillTx/>
                <a:latin typeface="Segoe UI" panose="020B0502040204020203" pitchFamily="34" charset="0"/>
                <a:ea typeface="Open Sans Light"/>
                <a:cs typeface="Segoe UI" panose="020B0502040204020203" pitchFamily="34" charset="0"/>
                <a:sym typeface="Open Sans Light"/>
              </a:rPr>
              <a:t>Master of Philosophy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dirty="0">
                <a:solidFill>
                  <a:srgbClr val="083D65"/>
                </a:solidFill>
                <a:latin typeface="Segoe UI" panose="020B0502040204020203" pitchFamily="34" charset="0"/>
                <a:cs typeface="Segoe UI" panose="020B0502040204020203" pitchFamily="34" charset="0"/>
                <a:sym typeface="Open Sans Light"/>
              </a:rPr>
              <a:t>Doctor of Philosophy</a:t>
            </a:r>
          </a:p>
        </p:txBody>
      </p:sp>
    </p:spTree>
    <p:extLst>
      <p:ext uri="{BB962C8B-B14F-4D97-AF65-F5344CB8AC3E}">
        <p14:creationId xmlns:p14="http://schemas.microsoft.com/office/powerpoint/2010/main" val="29166410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CCD0AE1-3B76-4F4D-BD44-5C911EFD532D}"/>
              </a:ext>
            </a:extLst>
          </p:cNvPr>
          <p:cNvSpPr txBox="1"/>
          <p:nvPr/>
        </p:nvSpPr>
        <p:spPr>
          <a:xfrm>
            <a:off x="2203908" y="2367171"/>
            <a:ext cx="778418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37404"/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Segoe UI" panose="020B0502040204020203" pitchFamily="34" charset="0"/>
              </a:rPr>
              <a:t>TESL Programmes</a:t>
            </a:r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1508429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16C08C26-3B01-BF47-946B-CBE14D0F4233}"/>
              </a:ext>
            </a:extLst>
          </p:cNvPr>
          <p:cNvSpPr/>
          <p:nvPr/>
        </p:nvSpPr>
        <p:spPr>
          <a:xfrm flipH="1">
            <a:off x="562845" y="2554927"/>
            <a:ext cx="5410226" cy="118654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330200" dist="381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ounded Rectangle 56">
            <a:extLst>
              <a:ext uri="{FF2B5EF4-FFF2-40B4-BE49-F238E27FC236}">
                <a16:creationId xmlns:a16="http://schemas.microsoft.com/office/drawing/2014/main" id="{23ECDEAE-CA2D-E749-942E-341D238943A3}"/>
              </a:ext>
            </a:extLst>
          </p:cNvPr>
          <p:cNvSpPr/>
          <p:nvPr/>
        </p:nvSpPr>
        <p:spPr>
          <a:xfrm flipH="1">
            <a:off x="6090468" y="2612210"/>
            <a:ext cx="5693006" cy="118654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330200" dist="381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ounded Rectangle 54">
            <a:extLst>
              <a:ext uri="{FF2B5EF4-FFF2-40B4-BE49-F238E27FC236}">
                <a16:creationId xmlns:a16="http://schemas.microsoft.com/office/drawing/2014/main" id="{31982786-A931-314F-89D2-ABC5BCD4610C}"/>
              </a:ext>
            </a:extLst>
          </p:cNvPr>
          <p:cNvSpPr/>
          <p:nvPr/>
        </p:nvSpPr>
        <p:spPr>
          <a:xfrm flipH="1">
            <a:off x="6064101" y="4335760"/>
            <a:ext cx="5701559" cy="118654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330200" dist="381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17ED1E5D-49FA-874E-B3D5-698DDCB697CF}"/>
              </a:ext>
            </a:extLst>
          </p:cNvPr>
          <p:cNvSpPr/>
          <p:nvPr/>
        </p:nvSpPr>
        <p:spPr>
          <a:xfrm flipH="1">
            <a:off x="2049834" y="3090404"/>
            <a:ext cx="3006796" cy="430887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r>
              <a:rPr lang="en-US" sz="1400" dirty="0">
                <a:latin typeface="Segoe UI Light" panose="020B0502040204020203" pitchFamily="34" charset="0"/>
              </a:rPr>
              <a:t>Seminar   I   Tuesday  9-12pm</a:t>
            </a:r>
          </a:p>
          <a:p>
            <a:r>
              <a:rPr lang="en-US" sz="1400" dirty="0" err="1">
                <a:solidFill>
                  <a:srgbClr val="0903B5"/>
                </a:solidFill>
                <a:latin typeface="Segoe UI Light" panose="020B0502040204020203" pitchFamily="34" charset="0"/>
              </a:rPr>
              <a:t>marlia.kl@utm.my</a:t>
            </a:r>
            <a:endParaRPr lang="en-US" sz="1400" dirty="0">
              <a:solidFill>
                <a:srgbClr val="0903B5"/>
              </a:solidFill>
              <a:latin typeface="Segoe UI Light" panose="020B0502040204020203" pitchFamily="34" charset="0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12BA8EC3-AA97-E348-B1BF-FBFD4D6BFD36}"/>
              </a:ext>
            </a:extLst>
          </p:cNvPr>
          <p:cNvSpPr/>
          <p:nvPr/>
        </p:nvSpPr>
        <p:spPr>
          <a:xfrm flipH="1">
            <a:off x="2019354" y="2770100"/>
            <a:ext cx="3174946" cy="246221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r>
              <a:rPr lang="en-US" sz="1600" b="1" i="1" dirty="0">
                <a:latin typeface="Georgia" panose="02040502050405020303" pitchFamily="18" charset="0"/>
              </a:rPr>
              <a:t>Assoc. Prof. </a:t>
            </a:r>
            <a:r>
              <a:rPr lang="en-US" sz="1600" b="1" i="1" dirty="0" err="1">
                <a:latin typeface="Georgia" panose="02040502050405020303" pitchFamily="18" charset="0"/>
              </a:rPr>
              <a:t>Dr</a:t>
            </a:r>
            <a:r>
              <a:rPr lang="en-US" sz="1600" b="1" i="1" dirty="0">
                <a:latin typeface="Georgia" panose="02040502050405020303" pitchFamily="18" charset="0"/>
              </a:rPr>
              <a:t> </a:t>
            </a:r>
            <a:r>
              <a:rPr lang="en-US" sz="1600" b="1" i="1" dirty="0" err="1">
                <a:latin typeface="Georgia" panose="02040502050405020303" pitchFamily="18" charset="0"/>
              </a:rPr>
              <a:t>Marlia</a:t>
            </a:r>
            <a:r>
              <a:rPr lang="en-US" sz="1600" b="1" i="1" dirty="0">
                <a:latin typeface="Georgia" panose="02040502050405020303" pitchFamily="18" charset="0"/>
              </a:rPr>
              <a:t> </a:t>
            </a:r>
            <a:r>
              <a:rPr lang="en-US" sz="1600" b="1" i="1" dirty="0" err="1">
                <a:latin typeface="Georgia" panose="02040502050405020303" pitchFamily="18" charset="0"/>
              </a:rPr>
              <a:t>Puteh</a:t>
            </a:r>
            <a:endParaRPr lang="en-US" sz="1600" b="1" i="1" dirty="0">
              <a:latin typeface="Georgia" panose="02040502050405020303" pitchFamily="18" charset="0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B57F41B5-E445-DD4A-830F-11F4C447307D}"/>
              </a:ext>
            </a:extLst>
          </p:cNvPr>
          <p:cNvSpPr/>
          <p:nvPr/>
        </p:nvSpPr>
        <p:spPr>
          <a:xfrm flipH="1">
            <a:off x="7563998" y="3009407"/>
            <a:ext cx="4628002" cy="646331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r>
              <a:rPr lang="en-US" sz="1400" dirty="0">
                <a:latin typeface="Segoe UI Light" panose="020B0502040204020203" pitchFamily="34" charset="0"/>
              </a:rPr>
              <a:t>Innovation  in Teaching &amp; Learning  I  Monday 4-7pm</a:t>
            </a:r>
          </a:p>
          <a:p>
            <a:r>
              <a:rPr lang="en-US" sz="1400" dirty="0">
                <a:latin typeface="Segoe UI Light" panose="020B0502040204020203" pitchFamily="34" charset="0"/>
              </a:rPr>
              <a:t>Description of English  I   Wednesday  9-12pm</a:t>
            </a:r>
          </a:p>
          <a:p>
            <a:r>
              <a:rPr lang="en-US" sz="1400" dirty="0">
                <a:solidFill>
                  <a:srgbClr val="0903B5"/>
                </a:solidFill>
                <a:latin typeface="Segoe UI Light" panose="020B0502040204020203" pitchFamily="34" charset="0"/>
              </a:rPr>
              <a:t>wanfarah@utm.my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EC738245-6423-B448-9994-5849DB7393D4}"/>
              </a:ext>
            </a:extLst>
          </p:cNvPr>
          <p:cNvSpPr/>
          <p:nvPr/>
        </p:nvSpPr>
        <p:spPr>
          <a:xfrm flipH="1">
            <a:off x="7532322" y="2737844"/>
            <a:ext cx="4170360" cy="246221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r>
              <a:rPr lang="en-US" sz="1600" b="1" i="1" dirty="0">
                <a:latin typeface="Georgia" panose="02040502050405020303" pitchFamily="18" charset="0"/>
              </a:rPr>
              <a:t>Dr Wan Farah Wani Wan Fakhruddin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4199F5F2-8AA7-2B41-8586-84B0D7390112}"/>
              </a:ext>
            </a:extLst>
          </p:cNvPr>
          <p:cNvSpPr/>
          <p:nvPr/>
        </p:nvSpPr>
        <p:spPr>
          <a:xfrm flipH="1">
            <a:off x="7654191" y="4781234"/>
            <a:ext cx="3971447" cy="646331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r>
              <a:rPr lang="en-ID" sz="1400" dirty="0">
                <a:latin typeface="Segoe UI Light" panose="020B0502040204020203" pitchFamily="34" charset="0"/>
              </a:rPr>
              <a:t>Computer Assisted Lang. Learning  I  Friday 9-12pm</a:t>
            </a:r>
          </a:p>
          <a:p>
            <a:r>
              <a:rPr lang="en-ID" sz="1400" dirty="0">
                <a:latin typeface="Segoe UI Light" panose="020B0502040204020203" pitchFamily="34" charset="0"/>
              </a:rPr>
              <a:t>Second Language Acquisition  I  Sunday 9-12pm</a:t>
            </a:r>
          </a:p>
          <a:p>
            <a:r>
              <a:rPr lang="en-ID" sz="1400" dirty="0">
                <a:solidFill>
                  <a:srgbClr val="0903B5"/>
                </a:solidFill>
                <a:latin typeface="Segoe UI Light" panose="020B0502040204020203" pitchFamily="34" charset="0"/>
              </a:rPr>
              <a:t>nurhasmiza.kl@utm.my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B58DDC96-C59F-6C48-AF3C-8A5AC28EC04A}"/>
              </a:ext>
            </a:extLst>
          </p:cNvPr>
          <p:cNvSpPr/>
          <p:nvPr/>
        </p:nvSpPr>
        <p:spPr>
          <a:xfrm flipH="1">
            <a:off x="7641059" y="4465910"/>
            <a:ext cx="3838986" cy="246221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r>
              <a:rPr lang="en-ID" sz="1600" b="1" i="1" dirty="0">
                <a:latin typeface="Georgia" panose="02040502050405020303" pitchFamily="18" charset="0"/>
              </a:rPr>
              <a:t>Dr </a:t>
            </a:r>
            <a:r>
              <a:rPr lang="en-ID" sz="1600" b="1" i="1" dirty="0" err="1">
                <a:latin typeface="Georgia" panose="02040502050405020303" pitchFamily="18" charset="0"/>
              </a:rPr>
              <a:t>Nurhasmiza</a:t>
            </a:r>
            <a:r>
              <a:rPr lang="en-ID" sz="1600" b="1" i="1" dirty="0">
                <a:latin typeface="Georgia" panose="02040502050405020303" pitchFamily="18" charset="0"/>
              </a:rPr>
              <a:t> Abu Hasan </a:t>
            </a:r>
            <a:r>
              <a:rPr lang="en-ID" sz="1600" b="1" i="1" dirty="0" err="1">
                <a:latin typeface="Georgia" panose="02040502050405020303" pitchFamily="18" charset="0"/>
              </a:rPr>
              <a:t>Sazalli</a:t>
            </a:r>
            <a:endParaRPr lang="en-ID" sz="1600" b="1" i="1" dirty="0">
              <a:latin typeface="Georgia" panose="02040502050405020303" pitchFamily="18" charset="0"/>
            </a:endParaRPr>
          </a:p>
        </p:txBody>
      </p:sp>
      <p:sp>
        <p:nvSpPr>
          <p:cNvPr id="32" name="Rounded Rectangle 54">
            <a:extLst>
              <a:ext uri="{FF2B5EF4-FFF2-40B4-BE49-F238E27FC236}">
                <a16:creationId xmlns:a16="http://schemas.microsoft.com/office/drawing/2014/main" id="{78DC62AB-0B5D-4ACB-BD13-1147B0C068DD}"/>
              </a:ext>
            </a:extLst>
          </p:cNvPr>
          <p:cNvSpPr/>
          <p:nvPr/>
        </p:nvSpPr>
        <p:spPr>
          <a:xfrm flipH="1">
            <a:off x="446869" y="4335761"/>
            <a:ext cx="5484771" cy="118654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330200" dist="381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62C74492-D741-4495-A571-47849532C16E}"/>
              </a:ext>
            </a:extLst>
          </p:cNvPr>
          <p:cNvSpPr/>
          <p:nvPr/>
        </p:nvSpPr>
        <p:spPr>
          <a:xfrm flipH="1">
            <a:off x="1989685" y="4712131"/>
            <a:ext cx="3959876" cy="646331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r>
              <a:rPr lang="en-ID" sz="1400" dirty="0">
                <a:latin typeface="Segoe UI Light" panose="020B0502040204020203" pitchFamily="34" charset="0"/>
              </a:rPr>
              <a:t>Structure of English  I  Friday  4-7pm</a:t>
            </a:r>
          </a:p>
          <a:p>
            <a:r>
              <a:rPr lang="en-ID" sz="1400" dirty="0">
                <a:latin typeface="Segoe UI Light" panose="020B0502040204020203" pitchFamily="34" charset="0"/>
              </a:rPr>
              <a:t>Language Learning Theory  I   Saturday 9-12pm</a:t>
            </a:r>
          </a:p>
          <a:p>
            <a:r>
              <a:rPr lang="en-ID" sz="1400" dirty="0" err="1">
                <a:solidFill>
                  <a:srgbClr val="0903B5"/>
                </a:solidFill>
                <a:latin typeface="Segoe UI Light" panose="020B0502040204020203" pitchFamily="34" charset="0"/>
              </a:rPr>
              <a:t>asyura.kl@utm.my</a:t>
            </a:r>
            <a:endParaRPr lang="en-ID" sz="1400" dirty="0">
              <a:solidFill>
                <a:srgbClr val="0903B5"/>
              </a:solidFill>
              <a:latin typeface="Segoe UI Light" panose="020B0502040204020203" pitchFamily="34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64AB6E05-937E-482E-B5E9-8B53812571DD}"/>
              </a:ext>
            </a:extLst>
          </p:cNvPr>
          <p:cNvSpPr/>
          <p:nvPr/>
        </p:nvSpPr>
        <p:spPr>
          <a:xfrm flipH="1">
            <a:off x="1989685" y="4419231"/>
            <a:ext cx="3677622" cy="246221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r>
              <a:rPr lang="en-ID" sz="1600" b="1" i="1" dirty="0">
                <a:latin typeface="Georgia" panose="02040502050405020303" pitchFamily="18" charset="0"/>
              </a:rPr>
              <a:t>Dr Wan Nur </a:t>
            </a:r>
            <a:r>
              <a:rPr lang="en-ID" sz="1600" b="1" i="1" dirty="0" err="1">
                <a:latin typeface="Georgia" panose="02040502050405020303" pitchFamily="18" charset="0"/>
              </a:rPr>
              <a:t>Asyura</a:t>
            </a:r>
            <a:r>
              <a:rPr lang="en-ID" sz="1600" b="1" i="1" dirty="0">
                <a:latin typeface="Georgia" panose="02040502050405020303" pitchFamily="18" charset="0"/>
              </a:rPr>
              <a:t> Wan Adnan</a:t>
            </a:r>
          </a:p>
        </p:txBody>
      </p:sp>
      <p:pic>
        <p:nvPicPr>
          <p:cNvPr id="45" name="Google Shape;103;p2">
            <a:extLst>
              <a:ext uri="{FF2B5EF4-FFF2-40B4-BE49-F238E27FC236}">
                <a16:creationId xmlns:a16="http://schemas.microsoft.com/office/drawing/2014/main" id="{537F9B9B-FB35-4D21-9FBD-28068F3704F1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70705" y="2685855"/>
            <a:ext cx="691898" cy="984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104;p2">
            <a:extLst>
              <a:ext uri="{FF2B5EF4-FFF2-40B4-BE49-F238E27FC236}">
                <a16:creationId xmlns:a16="http://schemas.microsoft.com/office/drawing/2014/main" id="{6291D014-A341-4EFD-8B51-EB9E3324F661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10369" y="4335760"/>
            <a:ext cx="745076" cy="1145858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A3D40B2-EC1B-8D45-81B7-1C9F6777EDBC}"/>
              </a:ext>
            </a:extLst>
          </p:cNvPr>
          <p:cNvSpPr txBox="1"/>
          <p:nvPr/>
        </p:nvSpPr>
        <p:spPr>
          <a:xfrm>
            <a:off x="2535784" y="697842"/>
            <a:ext cx="7784183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37404"/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Segoe UI" panose="020B0502040204020203" pitchFamily="34" charset="0"/>
              </a:rPr>
              <a:t>Master TESL KL Lecturers for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37404"/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Segoe UI" panose="020B0502040204020203" pitchFamily="34" charset="0"/>
              </a:rPr>
              <a:t>Sem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37404"/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Segoe UI" panose="020B0502040204020203" pitchFamily="34" charset="0"/>
              </a:rPr>
              <a:t> 2020/2021 (1) </a:t>
            </a:r>
            <a:endParaRPr lang="en-MY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36B5822-E97E-0648-9A9F-FF09A33E804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27"/>
          <a:stretch/>
        </p:blipFill>
        <p:spPr>
          <a:xfrm>
            <a:off x="1027436" y="2612210"/>
            <a:ext cx="752679" cy="10291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379513-498E-834C-B520-D83475BEA3A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32"/>
          <a:stretch/>
        </p:blipFill>
        <p:spPr>
          <a:xfrm>
            <a:off x="996983" y="4274910"/>
            <a:ext cx="796925" cy="1154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06910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YM.ugfhll.RmHJYdEhKXw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mHWw.4FE5N0.lqUzvQv1w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 Theme">
  <a:themeElements>
    <a:clrScheme name="Custom 13">
      <a:dk1>
        <a:srgbClr val="000000"/>
      </a:dk1>
      <a:lt1>
        <a:srgbClr val="FFFFFF"/>
      </a:lt1>
      <a:dk2>
        <a:srgbClr val="FFFFFF"/>
      </a:dk2>
      <a:lt2>
        <a:srgbClr val="E7E6E6"/>
      </a:lt2>
      <a:accent1>
        <a:srgbClr val="3F5559"/>
      </a:accent1>
      <a:accent2>
        <a:srgbClr val="808B8C"/>
      </a:accent2>
      <a:accent3>
        <a:srgbClr val="F27404"/>
      </a:accent3>
      <a:accent4>
        <a:srgbClr val="24A6A5"/>
      </a:accent4>
      <a:accent5>
        <a:srgbClr val="162526"/>
      </a:accent5>
      <a:accent6>
        <a:srgbClr val="162526"/>
      </a:accent6>
      <a:hlink>
        <a:srgbClr val="FEFFFE"/>
      </a:hlink>
      <a:folHlink>
        <a:srgbClr val="FEFFFE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2430</TotalTime>
  <Words>2532</Words>
  <Application>Microsoft Macintosh PowerPoint</Application>
  <PresentationFormat>Widescreen</PresentationFormat>
  <Paragraphs>432</Paragraphs>
  <Slides>59</Slides>
  <Notes>11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71" baseType="lpstr">
      <vt:lpstr>Arial</vt:lpstr>
      <vt:lpstr>Calibri</vt:lpstr>
      <vt:lpstr>Calibri Light</vt:lpstr>
      <vt:lpstr>Georgia</vt:lpstr>
      <vt:lpstr>Open Sans</vt:lpstr>
      <vt:lpstr>Open Sans Light</vt:lpstr>
      <vt:lpstr>Segoe UI</vt:lpstr>
      <vt:lpstr>Segoe UI Light</vt:lpstr>
      <vt:lpstr>Wingdings</vt:lpstr>
      <vt:lpstr>Office Theme</vt:lpstr>
      <vt:lpstr>1_Office Theme</vt:lpstr>
      <vt:lpstr>think-cell Slide</vt:lpstr>
      <vt:lpstr>PowerPoint Presentation</vt:lpstr>
      <vt:lpstr>PowerPoint Presentation</vt:lpstr>
      <vt:lpstr>Important Contact Person</vt:lpstr>
      <vt:lpstr>Important People You Should Know</vt:lpstr>
      <vt:lpstr>Important Websites to Refer to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Students need to complete…</vt:lpstr>
      <vt:lpstr>To graduate, you MUST…</vt:lpstr>
      <vt:lpstr>Commonly Used Acronym</vt:lpstr>
      <vt:lpstr>PowerPoint Presentation</vt:lpstr>
      <vt:lpstr>PowerPoint Presentation</vt:lpstr>
      <vt:lpstr>PowerPoint Presentation</vt:lpstr>
      <vt:lpstr>PowerPoint Presentation</vt:lpstr>
      <vt:lpstr>Students who MUST present this semester</vt:lpstr>
      <vt:lpstr>Proposal Requirement</vt:lpstr>
      <vt:lpstr>Elements Covered in the Proposal Assessment Report</vt:lpstr>
      <vt:lpstr>Thesis Examiner Appointment</vt:lpstr>
      <vt:lpstr>PowerPoint Presentation</vt:lpstr>
      <vt:lpstr>Publication Requirement </vt:lpstr>
      <vt:lpstr>New Publication Requirement  (Sem I 2020/2021 intake) </vt:lpstr>
      <vt:lpstr>Examination Result and Correction Period</vt:lpstr>
      <vt:lpstr>Important Dates for Sem II 2020/2021</vt:lpstr>
      <vt:lpstr>Upcoming programmes</vt:lpstr>
      <vt:lpstr>Upcoming conferences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erybagas</dc:creator>
  <cp:lastModifiedBy>Nurhasmiza Sazalli</cp:lastModifiedBy>
  <cp:revision>220</cp:revision>
  <cp:lastPrinted>2021-03-13T08:42:01Z</cp:lastPrinted>
  <dcterms:created xsi:type="dcterms:W3CDTF">2019-08-16T12:08:31Z</dcterms:created>
  <dcterms:modified xsi:type="dcterms:W3CDTF">2021-03-15T19:12:08Z</dcterms:modified>
</cp:coreProperties>
</file>